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Proxima Nova"/>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ProximaNova-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ProximaNova-italic.fntdata"/><Relationship Id="rId21" Type="http://schemas.openxmlformats.org/officeDocument/2006/relationships/slide" Target="slides/slide16.xml"/><Relationship Id="rId43" Type="http://schemas.openxmlformats.org/officeDocument/2006/relationships/font" Target="fonts/ProximaNova-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ProximaNov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e299b5f488_1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e299b5f488_1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299b5f488_1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299b5f488_1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299b5f488_1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299b5f488_1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299b5f488_1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299b5f488_1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299b5f488_1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299b5f488_1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299b5f488_1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299b5f488_1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299b5f488_1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299b5f488_1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299b5f488_1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299b5f488_1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299b5f488_1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299b5f488_1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299b5f488_1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299b5f488_1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e299b5f488_1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e299b5f488_1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299b5f488_1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299b5f488_1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299b5f488_1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299b5f488_1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299b5f488_1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299b5f488_1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299b5f488_1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299b5f488_1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99b5f488_1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99b5f488_1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299b5f488_1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299b5f488_1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299b5f488_1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299b5f488_1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299b5f488_1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299b5f488_1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299b5f48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299b5f48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299b5f488_1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299b5f488_1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299b5f488_1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299b5f488_1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299b5f488_1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299b5f488_1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299b5f488_1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299b5f488_1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299b5f488_1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299b5f488_1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299b5f488_1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299b5f488_1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299b5f488_1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299b5f488_1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299b5f488_1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299b5f488_1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299b5f488_1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299b5f488_1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299b5f488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299b5f488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e1d4c314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e1d4c314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1d4c314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1d4c314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299b5f488_1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299b5f488_1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299b5f488_1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299b5f488_1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e299b5f488_1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e299b5f488_1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youtube.com/watch?v=FuLbkhhJOD4" TargetMode="External"/><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qEtcCjln-0Q" TargetMode="External"/><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xf_UXK0OTIk" TargetMode="Externa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XUW0cnvqbwM" TargetMode="External"/><Relationship Id="rId4"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youtube.com/watch?v=dfNpQzivkJA" TargetMode="External"/><Relationship Id="rId4"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n2gE7n11h1Y" TargetMode="Externa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Welcome to week 2!</a:t>
            </a:r>
            <a:endParaRPr/>
          </a:p>
        </p:txBody>
      </p:sp>
      <p:sp>
        <p:nvSpPr>
          <p:cNvPr id="60" name="Google Shape;60;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was one fun thing you did over the weekend?</a:t>
            </a:r>
            <a:endParaRPr/>
          </a:p>
          <a:p>
            <a:pPr indent="-342900" lvl="0" marL="457200" rtl="0" algn="l">
              <a:spcBef>
                <a:spcPts val="0"/>
              </a:spcBef>
              <a:spcAft>
                <a:spcPts val="0"/>
              </a:spcAft>
              <a:buSzPts val="1800"/>
              <a:buChar char="●"/>
            </a:pPr>
            <a:r>
              <a:rPr lang="en"/>
              <a:t>Session 1: Simulation and modeling</a:t>
            </a:r>
            <a:endParaRPr/>
          </a:p>
          <a:p>
            <a:pPr indent="-342900" lvl="0" marL="457200" rtl="0" algn="l">
              <a:spcBef>
                <a:spcPts val="0"/>
              </a:spcBef>
              <a:spcAft>
                <a:spcPts val="0"/>
              </a:spcAft>
              <a:buSzPts val="1800"/>
              <a:buChar char="●"/>
            </a:pPr>
            <a:r>
              <a:rPr lang="en"/>
              <a:t>Session 2: Building your own drone simulator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modeling and simulation?</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22"/>
          <p:cNvPicPr preferRelativeResize="0"/>
          <p:nvPr/>
        </p:nvPicPr>
        <p:blipFill>
          <a:blip r:embed="rId3">
            <a:alphaModFix/>
          </a:blip>
          <a:stretch>
            <a:fillRect/>
          </a:stretch>
        </p:blipFill>
        <p:spPr>
          <a:xfrm>
            <a:off x="2179775" y="1444425"/>
            <a:ext cx="4503450" cy="2521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modeling and simulation?</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Modeling </a:t>
            </a:r>
            <a:r>
              <a:rPr lang="en"/>
              <a:t>is the process of representing the real world using mathematics.</a:t>
            </a:r>
            <a:endParaRPr/>
          </a:p>
          <a:p>
            <a:pPr indent="-342900" lvl="0" marL="457200" rtl="0" algn="l">
              <a:spcBef>
                <a:spcPts val="0"/>
              </a:spcBef>
              <a:spcAft>
                <a:spcPts val="0"/>
              </a:spcAft>
              <a:buSzPts val="1800"/>
              <a:buChar char="●"/>
            </a:pPr>
            <a:r>
              <a:rPr b="1" lang="en"/>
              <a:t>Simulation</a:t>
            </a:r>
            <a:r>
              <a:rPr lang="en"/>
              <a:t> uses computers to imitate the real world by running the models.</a:t>
            </a:r>
            <a:endParaRPr/>
          </a:p>
        </p:txBody>
      </p:sp>
      <p:pic>
        <p:nvPicPr>
          <p:cNvPr id="124" name="Google Shape;124;p23"/>
          <p:cNvPicPr preferRelativeResize="0"/>
          <p:nvPr/>
        </p:nvPicPr>
        <p:blipFill>
          <a:blip r:embed="rId3">
            <a:alphaModFix/>
          </a:blip>
          <a:stretch>
            <a:fillRect/>
          </a:stretch>
        </p:blipFill>
        <p:spPr>
          <a:xfrm>
            <a:off x="1071850" y="2033100"/>
            <a:ext cx="1255825" cy="2825575"/>
          </a:xfrm>
          <a:prstGeom prst="rect">
            <a:avLst/>
          </a:prstGeom>
          <a:noFill/>
          <a:ln>
            <a:noFill/>
          </a:ln>
        </p:spPr>
      </p:pic>
      <p:pic>
        <p:nvPicPr>
          <p:cNvPr id="125" name="Google Shape;125;p23"/>
          <p:cNvPicPr preferRelativeResize="0"/>
          <p:nvPr/>
        </p:nvPicPr>
        <p:blipFill>
          <a:blip r:embed="rId4">
            <a:alphaModFix/>
          </a:blip>
          <a:stretch>
            <a:fillRect/>
          </a:stretch>
        </p:blipFill>
        <p:spPr>
          <a:xfrm>
            <a:off x="3645594" y="2651069"/>
            <a:ext cx="2028550" cy="1917800"/>
          </a:xfrm>
          <a:prstGeom prst="rect">
            <a:avLst/>
          </a:prstGeom>
          <a:noFill/>
          <a:ln>
            <a:noFill/>
          </a:ln>
        </p:spPr>
      </p:pic>
      <p:pic>
        <p:nvPicPr>
          <p:cNvPr id="126" name="Google Shape;126;p23"/>
          <p:cNvPicPr preferRelativeResize="0"/>
          <p:nvPr/>
        </p:nvPicPr>
        <p:blipFill>
          <a:blip r:embed="rId5">
            <a:alphaModFix/>
          </a:blip>
          <a:stretch>
            <a:fillRect/>
          </a:stretch>
        </p:blipFill>
        <p:spPr>
          <a:xfrm>
            <a:off x="6791000" y="2667675"/>
            <a:ext cx="1884599" cy="1884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Simulation Examples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Simulating Robotics</a:t>
            </a:r>
            <a:endParaRPr/>
          </a:p>
        </p:txBody>
      </p:sp>
      <p:sp>
        <p:nvSpPr>
          <p:cNvPr id="137" name="Google Shape;137;p25"/>
          <p:cNvSpPr txBox="1"/>
          <p:nvPr>
            <p:ph idx="1" type="body"/>
          </p:nvPr>
        </p:nvSpPr>
        <p:spPr>
          <a:xfrm>
            <a:off x="311700" y="11254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PyBullet Library</a:t>
            </a:r>
            <a:endParaRPr/>
          </a:p>
        </p:txBody>
      </p:sp>
      <p:pic>
        <p:nvPicPr>
          <p:cNvPr id="138" name="Google Shape;138;p25"/>
          <p:cNvPicPr preferRelativeResize="0"/>
          <p:nvPr/>
        </p:nvPicPr>
        <p:blipFill rotWithShape="1">
          <a:blip r:embed="rId3">
            <a:alphaModFix/>
          </a:blip>
          <a:srcRect b="0" l="49879" r="0" t="0"/>
          <a:stretch/>
        </p:blipFill>
        <p:spPr>
          <a:xfrm>
            <a:off x="2809450" y="3054450"/>
            <a:ext cx="4583099" cy="1741700"/>
          </a:xfrm>
          <a:prstGeom prst="rect">
            <a:avLst/>
          </a:prstGeom>
          <a:noFill/>
          <a:ln>
            <a:noFill/>
          </a:ln>
        </p:spPr>
      </p:pic>
      <p:pic>
        <p:nvPicPr>
          <p:cNvPr id="139" name="Google Shape;139;p25"/>
          <p:cNvPicPr preferRelativeResize="0"/>
          <p:nvPr/>
        </p:nvPicPr>
        <p:blipFill rotWithShape="1">
          <a:blip r:embed="rId3">
            <a:alphaModFix/>
          </a:blip>
          <a:srcRect b="0" l="0" r="50382" t="0"/>
          <a:stretch/>
        </p:blipFill>
        <p:spPr>
          <a:xfrm>
            <a:off x="2832450" y="1081750"/>
            <a:ext cx="4537074" cy="1741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5" name="Google Shape;14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Master's thesis: https://github.com/BarisYazici/tum_masters_thesis/blob/master/final_report.pdf&#10;&#10;Code: https://github.com/BarisYazici/deep-rl-grasping" id="146" name="Google Shape;146;p26" title="Sample efficient reinforcement learning with SAC on Kuka robot">
            <a:hlinkClick r:id="rId3"/>
          </p:cNvPr>
          <p:cNvPicPr preferRelativeResize="0"/>
          <p:nvPr/>
        </p:nvPicPr>
        <p:blipFill>
          <a:blip r:embed="rId4">
            <a:alphaModFix/>
          </a:blip>
          <a:stretch>
            <a:fillRect/>
          </a:stretch>
        </p:blipFill>
        <p:spPr>
          <a:xfrm>
            <a:off x="1223475" y="45125"/>
            <a:ext cx="6680675" cy="501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7"/>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Fluid Flow for wind turbine placement</a:t>
            </a:r>
            <a:endParaRPr/>
          </a:p>
        </p:txBody>
      </p:sp>
      <p:sp>
        <p:nvSpPr>
          <p:cNvPr id="159" name="Google Shape;15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Visualization made by David Bock (XSEDE (Extreme Science and Engineering Discovery Environment, http://lantern.ncsa.illinois.edu/~dbock/Resume/index.html)&#10;&#10;More info:&#10;- R.J.A.M. Stevens, D. F. Gayme, C. Meneveau, Large eddy simulation studies of the effects of alignment and wind farm length, J. of Renewable and Sustainable Energy 6, 023105 (2014)." id="160" name="Google Shape;160;p28" title="Large eddy simulation of a Wind Farm - Explanatory Clip">
            <a:hlinkClick r:id="rId3"/>
          </p:cNvPr>
          <p:cNvPicPr preferRelativeResize="0"/>
          <p:nvPr/>
        </p:nvPicPr>
        <p:blipFill>
          <a:blip r:embed="rId4">
            <a:alphaModFix/>
          </a:blip>
          <a:stretch>
            <a:fillRect/>
          </a:stretch>
        </p:blipFill>
        <p:spPr>
          <a:xfrm>
            <a:off x="1710750" y="965550"/>
            <a:ext cx="5367750" cy="4025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9"/>
          <p:cNvPicPr preferRelativeResize="0"/>
          <p:nvPr/>
        </p:nvPicPr>
        <p:blipFill>
          <a:blip r:embed="rId3">
            <a:alphaModFix/>
          </a:blip>
          <a:stretch>
            <a:fillRect/>
          </a:stretch>
        </p:blipFill>
        <p:spPr>
          <a:xfrm>
            <a:off x="73825" y="89925"/>
            <a:ext cx="9070176" cy="4941356"/>
          </a:xfrm>
          <a:prstGeom prst="rect">
            <a:avLst/>
          </a:prstGeom>
          <a:noFill/>
          <a:ln>
            <a:noFill/>
          </a:ln>
        </p:spPr>
      </p:pic>
      <p:sp>
        <p:nvSpPr>
          <p:cNvPr id="166" name="Google Shape;16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Xplane 11</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Simulation vs. Reality</a:t>
            </a:r>
            <a:endParaRPr/>
          </a:p>
        </p:txBody>
      </p:sp>
      <p:sp>
        <p:nvSpPr>
          <p:cNvPr id="172" name="Google Shape;17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If we learned or designed a control policy using a simulator can we use it in the real world?</a:t>
            </a:r>
            <a:endParaRPr/>
          </a:p>
          <a:p>
            <a:pPr indent="-342900" lvl="0" marL="457200" rtl="0" algn="l">
              <a:spcBef>
                <a:spcPts val="1200"/>
              </a:spcBef>
              <a:spcAft>
                <a:spcPts val="0"/>
              </a:spcAft>
              <a:buSzPts val="1800"/>
              <a:buChar char="●"/>
            </a:pPr>
            <a:r>
              <a:rPr lang="en"/>
              <a:t>It depends on how good our model is!</a:t>
            </a:r>
            <a:endParaRPr/>
          </a:p>
        </p:txBody>
      </p:sp>
      <p:pic>
        <p:nvPicPr>
          <p:cNvPr id="173" name="Google Shape;173;p30"/>
          <p:cNvPicPr preferRelativeResize="0"/>
          <p:nvPr/>
        </p:nvPicPr>
        <p:blipFill>
          <a:blip r:embed="rId3">
            <a:alphaModFix/>
          </a:blip>
          <a:stretch>
            <a:fillRect/>
          </a:stretch>
        </p:blipFill>
        <p:spPr>
          <a:xfrm>
            <a:off x="1865375" y="2501326"/>
            <a:ext cx="4828601" cy="2286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descr="Accepted paper for RSS 2018. Authors: Jie Tan, Tingnan Zhang, Erwin Coumans, Atil Iscen, Yunfei Bai, Danijar Hafner, Steven Bohez, Vincent Vanhoucke. See paper at https://arxiv.org/abs/1804.10332 Abstract—Designing agile locomotion for quadruped robots often requires extensive expertise and tedious manual tuning.&#10;In this paper, we present a system to automate this process by&#10;leveraging deep reinforcement learning techniques. Our system&#10;can learn quadruped locomotion from scratch using simple&#10;reward signals. In addition, users can provide an open loop&#10;reference to guide the learning process when more control over&#10;the learned gait is needed. The control policies are learned in a&#10;physics simulator and then deployed on real robots. In robotics,&#10;policies trained in simulation often do not transfer to the real&#10;world. We narrow this reality gap by improving the physics&#10;simulator and learning robust policies. We improve the simulation&#10;using system identification, developing an accurate actuator&#10;model and simulating latency. We learn robust controllers by&#10;randomizing the physical environments, adding perturbations&#10;and designing a compact observation space. We evaluate our&#10;system on two agile locomotion gaits: trotting and galloping.&#10;After learning in simulation, a quadruped robot can successfully&#10;perform both gaits in the real world." id="178" name="Google Shape;178;p31" title="Sim-to-Real: Learning Agile Locomotion For Quadruped Robots @ RSS 2018">
            <a:hlinkClick r:id="rId3"/>
          </p:cNvPr>
          <p:cNvPicPr preferRelativeResize="0"/>
          <p:nvPr/>
        </p:nvPicPr>
        <p:blipFill>
          <a:blip r:embed="rId4">
            <a:alphaModFix/>
          </a:blip>
          <a:stretch>
            <a:fillRect/>
          </a:stretch>
        </p:blipFill>
        <p:spPr>
          <a:xfrm>
            <a:off x="1338525" y="0"/>
            <a:ext cx="6701000" cy="502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Introduction to Simulation and Modeling</a:t>
            </a:r>
            <a:endParaRPr/>
          </a:p>
        </p:txBody>
      </p:sp>
      <p:sp>
        <p:nvSpPr>
          <p:cNvPr id="66" name="Google Shape;66;p14"/>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Anthony Corso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4" name="Google Shape;18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Supplementary video for the ICRA 2018 paper:&#10;&quot;Sim-to-Real Transfer of Robotic Control with Dynamics Randomization&quot;&#10;Project page: https://xbpeng.github.io/projects/SimToReal/index.html&#10;&#10;It explores using randomized dynamics to train adaptive policies in simulation, that can then be transferred directly to a real robot without requiring additional training" id="185" name="Google Shape;185;p32" title="Sim-to-Real Transfer of Robotic Control with Dynamics Randomization">
            <a:hlinkClick r:id="rId3"/>
          </p:cNvPr>
          <p:cNvPicPr preferRelativeResize="0"/>
          <p:nvPr/>
        </p:nvPicPr>
        <p:blipFill>
          <a:blip r:embed="rId4">
            <a:alphaModFix/>
          </a:blip>
          <a:stretch>
            <a:fillRect/>
          </a:stretch>
        </p:blipFill>
        <p:spPr>
          <a:xfrm>
            <a:off x="1043550" y="0"/>
            <a:ext cx="6717826" cy="503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Building our own drone simulator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get back to our zipline problem</a:t>
            </a:r>
            <a:endParaRPr/>
          </a:p>
        </p:txBody>
      </p:sp>
      <p:sp>
        <p:nvSpPr>
          <p:cNvPr id="196" name="Google Shape;196;p34"/>
          <p:cNvSpPr txBox="1"/>
          <p:nvPr>
            <p:ph idx="1" type="body"/>
          </p:nvPr>
        </p:nvSpPr>
        <p:spPr>
          <a:xfrm>
            <a:off x="311700" y="1152475"/>
            <a:ext cx="4044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 we model this problem?</a:t>
            </a:r>
            <a:endParaRPr/>
          </a:p>
          <a:p>
            <a:pPr indent="0" lvl="0" marL="0" rtl="0" algn="l">
              <a:spcBef>
                <a:spcPts val="1200"/>
              </a:spcBef>
              <a:spcAft>
                <a:spcPts val="1200"/>
              </a:spcAft>
              <a:buNone/>
            </a:pPr>
            <a:r>
              <a:t/>
            </a:r>
            <a:endParaRPr/>
          </a:p>
        </p:txBody>
      </p:sp>
      <p:pic>
        <p:nvPicPr>
          <p:cNvPr id="197" name="Google Shape;197;p34"/>
          <p:cNvPicPr preferRelativeResize="0"/>
          <p:nvPr/>
        </p:nvPicPr>
        <p:blipFill>
          <a:blip r:embed="rId3">
            <a:alphaModFix/>
          </a:blip>
          <a:stretch>
            <a:fillRect/>
          </a:stretch>
        </p:blipFill>
        <p:spPr>
          <a:xfrm>
            <a:off x="4301225" y="978800"/>
            <a:ext cx="1770225" cy="1770225"/>
          </a:xfrm>
          <a:prstGeom prst="rect">
            <a:avLst/>
          </a:prstGeom>
          <a:noFill/>
          <a:ln>
            <a:noFill/>
          </a:ln>
        </p:spPr>
      </p:pic>
      <p:sp>
        <p:nvSpPr>
          <p:cNvPr id="198" name="Google Shape;198;p34"/>
          <p:cNvSpPr/>
          <p:nvPr/>
        </p:nvSpPr>
        <p:spPr>
          <a:xfrm>
            <a:off x="5744125" y="1806713"/>
            <a:ext cx="3121525" cy="3201125"/>
          </a:xfrm>
          <a:custGeom>
            <a:rect b="b" l="l" r="r" t="t"/>
            <a:pathLst>
              <a:path extrusionOk="0" h="128045" w="124861">
                <a:moveTo>
                  <a:pt x="0" y="2416"/>
                </a:moveTo>
                <a:cubicBezTo>
                  <a:pt x="8016" y="2550"/>
                  <a:pt x="37006" y="-3552"/>
                  <a:pt x="48095" y="3217"/>
                </a:cubicBezTo>
                <a:cubicBezTo>
                  <a:pt x="59184" y="9986"/>
                  <a:pt x="66042" y="32341"/>
                  <a:pt x="66532" y="43029"/>
                </a:cubicBezTo>
                <a:cubicBezTo>
                  <a:pt x="67022" y="53717"/>
                  <a:pt x="56289" y="57547"/>
                  <a:pt x="51034" y="67344"/>
                </a:cubicBezTo>
                <a:cubicBezTo>
                  <a:pt x="45779" y="77141"/>
                  <a:pt x="26854" y="91703"/>
                  <a:pt x="35003" y="101812"/>
                </a:cubicBezTo>
                <a:cubicBezTo>
                  <a:pt x="43153" y="111921"/>
                  <a:pt x="85280" y="127240"/>
                  <a:pt x="99931" y="127997"/>
                </a:cubicBezTo>
                <a:cubicBezTo>
                  <a:pt x="114582" y="128754"/>
                  <a:pt x="118991" y="110451"/>
                  <a:pt x="122910" y="106354"/>
                </a:cubicBezTo>
                <a:cubicBezTo>
                  <a:pt x="126829" y="102257"/>
                  <a:pt x="123355" y="103905"/>
                  <a:pt x="123444" y="103415"/>
                </a:cubicBezTo>
              </a:path>
            </a:pathLst>
          </a:custGeom>
          <a:noFill/>
          <a:ln cap="flat" cmpd="sng" w="28575">
            <a:solidFill>
              <a:schemeClr val="dk2"/>
            </a:solidFill>
            <a:prstDash val="dash"/>
            <a:round/>
            <a:headEnd len="med" w="med" type="none"/>
            <a:tailEnd len="med" w="med" type="none"/>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 a drone </a:t>
            </a:r>
            <a:endParaRPr/>
          </a:p>
        </p:txBody>
      </p:sp>
      <p:pic>
        <p:nvPicPr>
          <p:cNvPr id="204" name="Google Shape;204;p35"/>
          <p:cNvPicPr preferRelativeResize="0"/>
          <p:nvPr/>
        </p:nvPicPr>
        <p:blipFill>
          <a:blip r:embed="rId3">
            <a:alphaModFix/>
          </a:blip>
          <a:stretch>
            <a:fillRect/>
          </a:stretch>
        </p:blipFill>
        <p:spPr>
          <a:xfrm>
            <a:off x="453625" y="1124625"/>
            <a:ext cx="1770225" cy="1770225"/>
          </a:xfrm>
          <a:prstGeom prst="rect">
            <a:avLst/>
          </a:prstGeom>
          <a:noFill/>
          <a:ln>
            <a:noFill/>
          </a:ln>
        </p:spPr>
      </p:pic>
      <p:sp>
        <p:nvSpPr>
          <p:cNvPr id="205" name="Google Shape;205;p35"/>
          <p:cNvSpPr/>
          <p:nvPr/>
        </p:nvSpPr>
        <p:spPr>
          <a:xfrm>
            <a:off x="1896454" y="2000725"/>
            <a:ext cx="6969429" cy="3007137"/>
          </a:xfrm>
          <a:custGeom>
            <a:rect b="b" l="l" r="r" t="t"/>
            <a:pathLst>
              <a:path extrusionOk="0" h="128045" w="124861">
                <a:moveTo>
                  <a:pt x="0" y="2416"/>
                </a:moveTo>
                <a:cubicBezTo>
                  <a:pt x="8016" y="2550"/>
                  <a:pt x="37006" y="-3552"/>
                  <a:pt x="48095" y="3217"/>
                </a:cubicBezTo>
                <a:cubicBezTo>
                  <a:pt x="59184" y="9986"/>
                  <a:pt x="66042" y="32341"/>
                  <a:pt x="66532" y="43029"/>
                </a:cubicBezTo>
                <a:cubicBezTo>
                  <a:pt x="67022" y="53717"/>
                  <a:pt x="56289" y="57547"/>
                  <a:pt x="51034" y="67344"/>
                </a:cubicBezTo>
                <a:cubicBezTo>
                  <a:pt x="45779" y="77141"/>
                  <a:pt x="26854" y="91703"/>
                  <a:pt x="35003" y="101812"/>
                </a:cubicBezTo>
                <a:cubicBezTo>
                  <a:pt x="43153" y="111921"/>
                  <a:pt x="85280" y="127240"/>
                  <a:pt x="99931" y="127997"/>
                </a:cubicBezTo>
                <a:cubicBezTo>
                  <a:pt x="114582" y="128754"/>
                  <a:pt x="118991" y="110451"/>
                  <a:pt x="122910" y="106354"/>
                </a:cubicBezTo>
                <a:cubicBezTo>
                  <a:pt x="126829" y="102257"/>
                  <a:pt x="123355" y="103905"/>
                  <a:pt x="123444" y="103415"/>
                </a:cubicBezTo>
              </a:path>
            </a:pathLst>
          </a:custGeom>
          <a:noFill/>
          <a:ln cap="flat" cmpd="sng" w="28575">
            <a:solidFill>
              <a:schemeClr val="dk2"/>
            </a:solidFill>
            <a:prstDash val="dash"/>
            <a:round/>
            <a:headEnd len="med" w="med" type="none"/>
            <a:tailEnd len="med" w="med" type="none"/>
          </a:ln>
        </p:spPr>
      </p:sp>
      <p:sp>
        <p:nvSpPr>
          <p:cNvPr id="206" name="Google Shape;206;p35"/>
          <p:cNvSpPr/>
          <p:nvPr/>
        </p:nvSpPr>
        <p:spPr>
          <a:xfrm flipH="1">
            <a:off x="620575" y="3497000"/>
            <a:ext cx="1175700" cy="1162200"/>
          </a:xfrm>
          <a:prstGeom prst="leftUpArrow">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txBox="1"/>
          <p:nvPr/>
        </p:nvSpPr>
        <p:spPr>
          <a:xfrm>
            <a:off x="1849700" y="4378750"/>
            <a:ext cx="38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x-direction</a:t>
            </a:r>
            <a:endParaRPr>
              <a:latin typeface="Proxima Nova"/>
              <a:ea typeface="Proxima Nova"/>
              <a:cs typeface="Proxima Nova"/>
              <a:sym typeface="Proxima Nova"/>
            </a:endParaRPr>
          </a:p>
        </p:txBody>
      </p:sp>
      <p:sp>
        <p:nvSpPr>
          <p:cNvPr id="208" name="Google Shape;208;p35"/>
          <p:cNvSpPr txBox="1"/>
          <p:nvPr/>
        </p:nvSpPr>
        <p:spPr>
          <a:xfrm>
            <a:off x="392250" y="3096800"/>
            <a:ext cx="38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y-</a:t>
            </a:r>
            <a:r>
              <a:rPr lang="en">
                <a:latin typeface="Proxima Nova"/>
                <a:ea typeface="Proxima Nova"/>
                <a:cs typeface="Proxima Nova"/>
                <a:sym typeface="Proxima Nova"/>
              </a:rPr>
              <a:t>direction</a:t>
            </a:r>
            <a:endParaRPr>
              <a:latin typeface="Proxima Nova"/>
              <a:ea typeface="Proxima Nova"/>
              <a:cs typeface="Proxima Nova"/>
              <a:sym typeface="Proxima Nova"/>
            </a:endParaRPr>
          </a:p>
        </p:txBody>
      </p:sp>
      <p:sp>
        <p:nvSpPr>
          <p:cNvPr id="209" name="Google Shape;209;p35"/>
          <p:cNvSpPr txBox="1"/>
          <p:nvPr/>
        </p:nvSpPr>
        <p:spPr>
          <a:xfrm>
            <a:off x="1295275" y="2498138"/>
            <a:ext cx="38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State: (x, y, vx, vy)</a:t>
            </a:r>
            <a:endParaRPr>
              <a:latin typeface="Proxima Nova"/>
              <a:ea typeface="Proxima Nova"/>
              <a:cs typeface="Proxima Nova"/>
              <a:sym typeface="Proxima Nova"/>
            </a:endParaRPr>
          </a:p>
        </p:txBody>
      </p:sp>
      <p:sp>
        <p:nvSpPr>
          <p:cNvPr id="210" name="Google Shape;210;p35"/>
          <p:cNvSpPr txBox="1"/>
          <p:nvPr/>
        </p:nvSpPr>
        <p:spPr>
          <a:xfrm>
            <a:off x="1414275" y="1214363"/>
            <a:ext cx="38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Control Thrust</a:t>
            </a:r>
            <a:r>
              <a:rPr lang="en">
                <a:latin typeface="Proxima Nova"/>
                <a:ea typeface="Proxima Nova"/>
                <a:cs typeface="Proxima Nova"/>
                <a:sym typeface="Proxima Nova"/>
              </a:rPr>
              <a:t>: (Tx, Ty)</a:t>
            </a:r>
            <a:endParaRPr>
              <a:latin typeface="Proxima Nova"/>
              <a:ea typeface="Proxima Nova"/>
              <a:cs typeface="Proxima Nova"/>
              <a:sym typeface="Proxima Nova"/>
            </a:endParaRPr>
          </a:p>
        </p:txBody>
      </p:sp>
      <p:sp>
        <p:nvSpPr>
          <p:cNvPr id="211" name="Google Shape;211;p35"/>
          <p:cNvSpPr txBox="1"/>
          <p:nvPr/>
        </p:nvSpPr>
        <p:spPr>
          <a:xfrm>
            <a:off x="6278425" y="1201418"/>
            <a:ext cx="1890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Proxima Nova"/>
                <a:ea typeface="Proxima Nova"/>
                <a:cs typeface="Proxima Nova"/>
                <a:sym typeface="Proxima Nova"/>
              </a:rPr>
              <a:t>How do we put all of this together?</a:t>
            </a:r>
            <a:endParaRPr sz="2500">
              <a:latin typeface="Proxima Nova"/>
              <a:ea typeface="Proxima Nova"/>
              <a:cs typeface="Proxima Nova"/>
              <a:sym typeface="Proxima Nova"/>
            </a:endParaRPr>
          </a:p>
        </p:txBody>
      </p:sp>
      <p:sp>
        <p:nvSpPr>
          <p:cNvPr id="212" name="Google Shape;212;p35"/>
          <p:cNvSpPr txBox="1"/>
          <p:nvPr/>
        </p:nvSpPr>
        <p:spPr>
          <a:xfrm>
            <a:off x="3764350" y="1557825"/>
            <a:ext cx="38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Wind</a:t>
            </a:r>
            <a:r>
              <a:rPr lang="en">
                <a:latin typeface="Proxima Nova"/>
                <a:ea typeface="Proxima Nova"/>
                <a:cs typeface="Proxima Nova"/>
                <a:sym typeface="Proxima Nova"/>
              </a:rPr>
              <a:t>: (Wx, Wy)</a:t>
            </a:r>
            <a:endParaRPr>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Simulation Loop</a:t>
            </a:r>
            <a:endParaRPr/>
          </a:p>
        </p:txBody>
      </p:sp>
      <p:sp>
        <p:nvSpPr>
          <p:cNvPr id="218" name="Google Shape;21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Give the state variables starting values</a:t>
            </a:r>
            <a:endParaRPr/>
          </a:p>
          <a:p>
            <a:pPr indent="0" lvl="0" marL="0" rtl="0" algn="l">
              <a:spcBef>
                <a:spcPts val="1200"/>
              </a:spcBef>
              <a:spcAft>
                <a:spcPts val="0"/>
              </a:spcAft>
              <a:buNone/>
            </a:pPr>
            <a:r>
              <a:rPr lang="en"/>
              <a:t>Loop until time reaches the end of the simulation:</a:t>
            </a:r>
            <a:endParaRPr/>
          </a:p>
          <a:p>
            <a:pPr indent="0" lvl="0" marL="0" rtl="0" algn="l">
              <a:spcBef>
                <a:spcPts val="1200"/>
              </a:spcBef>
              <a:spcAft>
                <a:spcPts val="0"/>
              </a:spcAft>
              <a:buNone/>
            </a:pPr>
            <a:r>
              <a:rPr lang="en"/>
              <a:t>	Get the thrust values from the controller</a:t>
            </a:r>
            <a:endParaRPr/>
          </a:p>
          <a:p>
            <a:pPr indent="0" lvl="0" marL="0" rtl="0" algn="l">
              <a:spcBef>
                <a:spcPts val="1200"/>
              </a:spcBef>
              <a:spcAft>
                <a:spcPts val="0"/>
              </a:spcAft>
              <a:buNone/>
            </a:pPr>
            <a:r>
              <a:rPr lang="en"/>
              <a:t>	Get the wind values (and other disturbances)</a:t>
            </a:r>
            <a:endParaRPr/>
          </a:p>
          <a:p>
            <a:pPr indent="0" lvl="0" marL="0" rtl="0" algn="l">
              <a:spcBef>
                <a:spcPts val="1200"/>
              </a:spcBef>
              <a:spcAft>
                <a:spcPts val="0"/>
              </a:spcAft>
              <a:buNone/>
            </a:pPr>
            <a:r>
              <a:rPr lang="en"/>
              <a:t>	Combine into force Fx, Fy</a:t>
            </a:r>
            <a:endParaRPr/>
          </a:p>
          <a:p>
            <a:pPr indent="0" lvl="0" marL="0" rtl="0" algn="l">
              <a:spcBef>
                <a:spcPts val="1200"/>
              </a:spcBef>
              <a:spcAft>
                <a:spcPts val="1200"/>
              </a:spcAft>
              <a:buNone/>
            </a:pPr>
            <a:r>
              <a:rPr lang="en"/>
              <a:t>	Update the position and velocity values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Updating the position</a:t>
            </a:r>
            <a:endParaRPr/>
          </a:p>
        </p:txBody>
      </p:sp>
      <p:pic>
        <p:nvPicPr>
          <p:cNvPr id="224" name="Google Shape;224;p37"/>
          <p:cNvPicPr preferRelativeResize="0"/>
          <p:nvPr/>
        </p:nvPicPr>
        <p:blipFill>
          <a:blip r:embed="rId3">
            <a:alphaModFix/>
          </a:blip>
          <a:stretch>
            <a:fillRect/>
          </a:stretch>
        </p:blipFill>
        <p:spPr>
          <a:xfrm>
            <a:off x="1589200" y="1545450"/>
            <a:ext cx="1770225" cy="1770225"/>
          </a:xfrm>
          <a:prstGeom prst="rect">
            <a:avLst/>
          </a:prstGeom>
          <a:noFill/>
          <a:ln>
            <a:noFill/>
          </a:ln>
        </p:spPr>
      </p:pic>
      <p:sp>
        <p:nvSpPr>
          <p:cNvPr id="225" name="Google Shape;225;p37"/>
          <p:cNvSpPr txBox="1"/>
          <p:nvPr/>
        </p:nvSpPr>
        <p:spPr>
          <a:xfrm>
            <a:off x="1969950" y="1319375"/>
            <a:ext cx="119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x = 1 meter</a:t>
            </a:r>
            <a:endParaRPr>
              <a:latin typeface="Proxima Nova"/>
              <a:ea typeface="Proxima Nova"/>
              <a:cs typeface="Proxima Nova"/>
              <a:sym typeface="Proxima Nova"/>
            </a:endParaRPr>
          </a:p>
        </p:txBody>
      </p:sp>
      <p:cxnSp>
        <p:nvCxnSpPr>
          <p:cNvPr id="226" name="Google Shape;226;p37"/>
          <p:cNvCxnSpPr>
            <a:stCxn id="224" idx="3"/>
          </p:cNvCxnSpPr>
          <p:nvPr/>
        </p:nvCxnSpPr>
        <p:spPr>
          <a:xfrm flipH="1" rot="10800000">
            <a:off x="3359425" y="2414962"/>
            <a:ext cx="1910400" cy="15600"/>
          </a:xfrm>
          <a:prstGeom prst="straightConnector1">
            <a:avLst/>
          </a:prstGeom>
          <a:noFill/>
          <a:ln cap="flat" cmpd="sng" w="28575">
            <a:solidFill>
              <a:schemeClr val="dk2"/>
            </a:solidFill>
            <a:prstDash val="dash"/>
            <a:round/>
            <a:headEnd len="med" w="med" type="none"/>
            <a:tailEnd len="med" w="med" type="triangle"/>
          </a:ln>
        </p:spPr>
      </p:cxnSp>
      <p:sp>
        <p:nvSpPr>
          <p:cNvPr id="227" name="Google Shape;227;p37"/>
          <p:cNvSpPr txBox="1"/>
          <p:nvPr/>
        </p:nvSpPr>
        <p:spPr>
          <a:xfrm>
            <a:off x="5529075" y="2222650"/>
            <a:ext cx="19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v</a:t>
            </a:r>
            <a:r>
              <a:rPr lang="en">
                <a:latin typeface="Proxima Nova"/>
                <a:ea typeface="Proxima Nova"/>
                <a:cs typeface="Proxima Nova"/>
                <a:sym typeface="Proxima Nova"/>
              </a:rPr>
              <a:t>x = 10 m/s</a:t>
            </a:r>
            <a:endParaRPr>
              <a:latin typeface="Proxima Nova"/>
              <a:ea typeface="Proxima Nova"/>
              <a:cs typeface="Proxima Nova"/>
              <a:sym typeface="Proxima Nova"/>
            </a:endParaRPr>
          </a:p>
        </p:txBody>
      </p:sp>
      <p:sp>
        <p:nvSpPr>
          <p:cNvPr id="228" name="Google Shape;228;p37"/>
          <p:cNvSpPr txBox="1"/>
          <p:nvPr/>
        </p:nvSpPr>
        <p:spPr>
          <a:xfrm>
            <a:off x="4327950" y="1312388"/>
            <a:ext cx="384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What will be the drone’s position after 1 more second?</a:t>
            </a:r>
            <a:endParaRPr>
              <a:latin typeface="Proxima Nova"/>
              <a:ea typeface="Proxima Nova"/>
              <a:cs typeface="Proxima Nova"/>
              <a:sym typeface="Proxima Nova"/>
            </a:endParaRPr>
          </a:p>
        </p:txBody>
      </p:sp>
      <p:sp>
        <p:nvSpPr>
          <p:cNvPr id="229" name="Google Shape;229;p37"/>
          <p:cNvSpPr txBox="1"/>
          <p:nvPr/>
        </p:nvSpPr>
        <p:spPr>
          <a:xfrm>
            <a:off x="2588150" y="3903500"/>
            <a:ext cx="3847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Proxima Nova"/>
                <a:ea typeface="Proxima Nova"/>
                <a:cs typeface="Proxima Nova"/>
                <a:sym typeface="Proxima Nova"/>
              </a:rPr>
              <a:t>x = x + vx * t</a:t>
            </a:r>
            <a:endParaRPr sz="2300">
              <a:latin typeface="Proxima Nova"/>
              <a:ea typeface="Proxima Nova"/>
              <a:cs typeface="Proxima Nova"/>
              <a:sym typeface="Proxima Nova"/>
            </a:endParaRPr>
          </a:p>
          <a:p>
            <a:pPr indent="0" lvl="0" marL="0" rtl="0" algn="l">
              <a:spcBef>
                <a:spcPts val="0"/>
              </a:spcBef>
              <a:spcAft>
                <a:spcPts val="0"/>
              </a:spcAft>
              <a:buNone/>
            </a:pPr>
            <a:r>
              <a:rPr lang="en" sz="2300">
                <a:latin typeface="Proxima Nova"/>
                <a:ea typeface="Proxima Nova"/>
                <a:cs typeface="Proxima Nova"/>
                <a:sym typeface="Proxima Nova"/>
              </a:rPr>
              <a:t>   = 1 + 10*1 = 11 meters</a:t>
            </a:r>
            <a:endParaRPr sz="2300">
              <a:latin typeface="Proxima Nova"/>
              <a:ea typeface="Proxima Nova"/>
              <a:cs typeface="Proxima Nova"/>
              <a:sym typeface="Proxima Nova"/>
            </a:endParaRPr>
          </a:p>
        </p:txBody>
      </p:sp>
      <p:sp>
        <p:nvSpPr>
          <p:cNvPr id="230" name="Google Shape;230;p37"/>
          <p:cNvSpPr txBox="1"/>
          <p:nvPr/>
        </p:nvSpPr>
        <p:spPr>
          <a:xfrm>
            <a:off x="1969950" y="3109575"/>
            <a:ext cx="49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New position = old position + how far it traveled in 1 second</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Updating the position in 2D</a:t>
            </a:r>
            <a:endParaRPr/>
          </a:p>
        </p:txBody>
      </p:sp>
      <p:pic>
        <p:nvPicPr>
          <p:cNvPr id="236" name="Google Shape;236;p38"/>
          <p:cNvPicPr preferRelativeResize="0"/>
          <p:nvPr/>
        </p:nvPicPr>
        <p:blipFill>
          <a:blip r:embed="rId3">
            <a:alphaModFix/>
          </a:blip>
          <a:stretch>
            <a:fillRect/>
          </a:stretch>
        </p:blipFill>
        <p:spPr>
          <a:xfrm>
            <a:off x="1869750" y="1906175"/>
            <a:ext cx="1770225" cy="1770225"/>
          </a:xfrm>
          <a:prstGeom prst="rect">
            <a:avLst/>
          </a:prstGeom>
          <a:noFill/>
          <a:ln>
            <a:noFill/>
          </a:ln>
        </p:spPr>
      </p:pic>
      <p:sp>
        <p:nvSpPr>
          <p:cNvPr id="237" name="Google Shape;237;p38"/>
          <p:cNvSpPr txBox="1"/>
          <p:nvPr/>
        </p:nvSpPr>
        <p:spPr>
          <a:xfrm>
            <a:off x="707450" y="2428225"/>
            <a:ext cx="119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x = 1 meter</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Y = 2 meters</a:t>
            </a:r>
            <a:endParaRPr>
              <a:latin typeface="Proxima Nova"/>
              <a:ea typeface="Proxima Nova"/>
              <a:cs typeface="Proxima Nova"/>
              <a:sym typeface="Proxima Nova"/>
            </a:endParaRPr>
          </a:p>
        </p:txBody>
      </p:sp>
      <p:cxnSp>
        <p:nvCxnSpPr>
          <p:cNvPr id="238" name="Google Shape;238;p38"/>
          <p:cNvCxnSpPr/>
          <p:nvPr/>
        </p:nvCxnSpPr>
        <p:spPr>
          <a:xfrm flipH="1" rot="10800000">
            <a:off x="3426225" y="2783500"/>
            <a:ext cx="1910400" cy="15600"/>
          </a:xfrm>
          <a:prstGeom prst="straightConnector1">
            <a:avLst/>
          </a:prstGeom>
          <a:noFill/>
          <a:ln cap="flat" cmpd="sng" w="28575">
            <a:solidFill>
              <a:schemeClr val="dk2"/>
            </a:solidFill>
            <a:prstDash val="dash"/>
            <a:round/>
            <a:headEnd len="med" w="med" type="none"/>
            <a:tailEnd len="med" w="med" type="triangle"/>
          </a:ln>
        </p:spPr>
      </p:cxnSp>
      <p:sp>
        <p:nvSpPr>
          <p:cNvPr id="239" name="Google Shape;239;p38"/>
          <p:cNvSpPr txBox="1"/>
          <p:nvPr/>
        </p:nvSpPr>
        <p:spPr>
          <a:xfrm>
            <a:off x="5595875" y="2591188"/>
            <a:ext cx="19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vx = 1 m/s</a:t>
            </a:r>
            <a:endParaRPr>
              <a:latin typeface="Proxima Nova"/>
              <a:ea typeface="Proxima Nova"/>
              <a:cs typeface="Proxima Nova"/>
              <a:sym typeface="Proxima Nova"/>
            </a:endParaRPr>
          </a:p>
        </p:txBody>
      </p:sp>
      <p:cxnSp>
        <p:nvCxnSpPr>
          <p:cNvPr id="240" name="Google Shape;240;p38"/>
          <p:cNvCxnSpPr/>
          <p:nvPr/>
        </p:nvCxnSpPr>
        <p:spPr>
          <a:xfrm flipH="1" rot="10800000">
            <a:off x="2740912" y="1726875"/>
            <a:ext cx="27900" cy="770400"/>
          </a:xfrm>
          <a:prstGeom prst="straightConnector1">
            <a:avLst/>
          </a:prstGeom>
          <a:noFill/>
          <a:ln cap="flat" cmpd="sng" w="28575">
            <a:solidFill>
              <a:schemeClr val="dk2"/>
            </a:solidFill>
            <a:prstDash val="dash"/>
            <a:round/>
            <a:headEnd len="med" w="med" type="none"/>
            <a:tailEnd len="med" w="med" type="triangle"/>
          </a:ln>
        </p:spPr>
      </p:cxnSp>
      <p:sp>
        <p:nvSpPr>
          <p:cNvPr id="241" name="Google Shape;241;p38"/>
          <p:cNvSpPr txBox="1"/>
          <p:nvPr/>
        </p:nvSpPr>
        <p:spPr>
          <a:xfrm>
            <a:off x="2541925" y="1261838"/>
            <a:ext cx="19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vy = 5 m/s</a:t>
            </a:r>
            <a:endParaRPr>
              <a:latin typeface="Proxima Nova"/>
              <a:ea typeface="Proxima Nova"/>
              <a:cs typeface="Proxima Nova"/>
              <a:sym typeface="Proxima Nova"/>
            </a:endParaRPr>
          </a:p>
        </p:txBody>
      </p:sp>
      <p:sp>
        <p:nvSpPr>
          <p:cNvPr id="242" name="Google Shape;242;p38"/>
          <p:cNvSpPr txBox="1"/>
          <p:nvPr/>
        </p:nvSpPr>
        <p:spPr>
          <a:xfrm>
            <a:off x="646225" y="3703125"/>
            <a:ext cx="3847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Proxima Nova"/>
                <a:ea typeface="Proxima Nova"/>
                <a:cs typeface="Proxima Nova"/>
                <a:sym typeface="Proxima Nova"/>
              </a:rPr>
              <a:t>x = x + vx * t</a:t>
            </a:r>
            <a:endParaRPr sz="2300">
              <a:latin typeface="Proxima Nova"/>
              <a:ea typeface="Proxima Nova"/>
              <a:cs typeface="Proxima Nova"/>
              <a:sym typeface="Proxima Nova"/>
            </a:endParaRPr>
          </a:p>
          <a:p>
            <a:pPr indent="0" lvl="0" marL="0" rtl="0" algn="l">
              <a:spcBef>
                <a:spcPts val="0"/>
              </a:spcBef>
              <a:spcAft>
                <a:spcPts val="0"/>
              </a:spcAft>
              <a:buNone/>
            </a:pPr>
            <a:r>
              <a:rPr lang="en" sz="2300">
                <a:latin typeface="Proxima Nova"/>
                <a:ea typeface="Proxima Nova"/>
                <a:cs typeface="Proxima Nova"/>
                <a:sym typeface="Proxima Nova"/>
              </a:rPr>
              <a:t>   = 1 + 10*1 = 11 meters</a:t>
            </a:r>
            <a:endParaRPr sz="2300">
              <a:latin typeface="Proxima Nova"/>
              <a:ea typeface="Proxima Nova"/>
              <a:cs typeface="Proxima Nova"/>
              <a:sym typeface="Proxima Nova"/>
            </a:endParaRPr>
          </a:p>
        </p:txBody>
      </p:sp>
      <p:sp>
        <p:nvSpPr>
          <p:cNvPr id="243" name="Google Shape;243;p38"/>
          <p:cNvSpPr txBox="1"/>
          <p:nvPr/>
        </p:nvSpPr>
        <p:spPr>
          <a:xfrm>
            <a:off x="4572000" y="3703125"/>
            <a:ext cx="3847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Proxima Nova"/>
                <a:ea typeface="Proxima Nova"/>
                <a:cs typeface="Proxima Nova"/>
                <a:sym typeface="Proxima Nova"/>
              </a:rPr>
              <a:t>y</a:t>
            </a:r>
            <a:r>
              <a:rPr lang="en" sz="2300">
                <a:latin typeface="Proxima Nova"/>
                <a:ea typeface="Proxima Nova"/>
                <a:cs typeface="Proxima Nova"/>
                <a:sym typeface="Proxima Nova"/>
              </a:rPr>
              <a:t> = y + vy * t</a:t>
            </a:r>
            <a:endParaRPr sz="2300">
              <a:latin typeface="Proxima Nova"/>
              <a:ea typeface="Proxima Nova"/>
              <a:cs typeface="Proxima Nova"/>
              <a:sym typeface="Proxima Nova"/>
            </a:endParaRPr>
          </a:p>
          <a:p>
            <a:pPr indent="0" lvl="0" marL="0" rtl="0" algn="l">
              <a:spcBef>
                <a:spcPts val="0"/>
              </a:spcBef>
              <a:spcAft>
                <a:spcPts val="0"/>
              </a:spcAft>
              <a:buNone/>
            </a:pPr>
            <a:r>
              <a:rPr lang="en" sz="2300">
                <a:latin typeface="Proxima Nova"/>
                <a:ea typeface="Proxima Nova"/>
                <a:cs typeface="Proxima Nova"/>
                <a:sym typeface="Proxima Nova"/>
              </a:rPr>
              <a:t>   = 2 + 5*1 = 7 meters</a:t>
            </a:r>
            <a:endParaRPr sz="23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49975" y="526350"/>
            <a:ext cx="4110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Does the drone’s velocity stay constant?</a:t>
            </a:r>
            <a:endParaRPr/>
          </a:p>
        </p:txBody>
      </p:sp>
      <p:sp>
        <p:nvSpPr>
          <p:cNvPr id="249" name="Google Shape;249;p39"/>
          <p:cNvSpPr txBox="1"/>
          <p:nvPr/>
        </p:nvSpPr>
        <p:spPr>
          <a:xfrm>
            <a:off x="5430125" y="1682375"/>
            <a:ext cx="32472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dk1"/>
                </a:solidFill>
                <a:latin typeface="Proxima Nova"/>
                <a:ea typeface="Proxima Nova"/>
                <a:cs typeface="Proxima Nova"/>
                <a:sym typeface="Proxima Nova"/>
              </a:rPr>
              <a:t>No! It will change based on the “Forces” that are acting on the drone</a:t>
            </a:r>
            <a:endParaRPr sz="2600">
              <a:solidFill>
                <a:schemeClr val="dk1"/>
              </a:solidFill>
              <a:latin typeface="Proxima Nova"/>
              <a:ea typeface="Proxima Nova"/>
              <a:cs typeface="Proxima Nova"/>
              <a:sym typeface="Proxima Nova"/>
            </a:endParaRPr>
          </a:p>
        </p:txBody>
      </p:sp>
      <p:cxnSp>
        <p:nvCxnSpPr>
          <p:cNvPr id="250" name="Google Shape;250;p39"/>
          <p:cNvCxnSpPr/>
          <p:nvPr/>
        </p:nvCxnSpPr>
        <p:spPr>
          <a:xfrm flipH="1">
            <a:off x="4695375" y="404225"/>
            <a:ext cx="80100" cy="434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Isaac Newton</a:t>
            </a:r>
            <a:endParaRPr/>
          </a:p>
        </p:txBody>
      </p:sp>
      <p:sp>
        <p:nvSpPr>
          <p:cNvPr id="256" name="Google Shape;25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Born 1642 and died 1726</a:t>
            </a:r>
            <a:endParaRPr/>
          </a:p>
          <a:p>
            <a:pPr indent="-342900" lvl="0" marL="457200" rtl="0" algn="l">
              <a:spcBef>
                <a:spcPts val="0"/>
              </a:spcBef>
              <a:spcAft>
                <a:spcPts val="0"/>
              </a:spcAft>
              <a:buSzPts val="1800"/>
              <a:buChar char="●"/>
            </a:pPr>
            <a:r>
              <a:rPr lang="en"/>
              <a:t>Laws of motion and gravitation</a:t>
            </a:r>
            <a:endParaRPr/>
          </a:p>
          <a:p>
            <a:pPr indent="-342900" lvl="0" marL="457200" rtl="0" algn="l">
              <a:spcBef>
                <a:spcPts val="0"/>
              </a:spcBef>
              <a:spcAft>
                <a:spcPts val="0"/>
              </a:spcAft>
              <a:buSzPts val="1800"/>
              <a:buChar char="●"/>
            </a:pPr>
            <a:r>
              <a:rPr lang="en"/>
              <a:t>Built one of the first functional telescopes</a:t>
            </a:r>
            <a:endParaRPr/>
          </a:p>
          <a:p>
            <a:pPr indent="-342900" lvl="0" marL="457200" rtl="0" algn="l">
              <a:spcBef>
                <a:spcPts val="0"/>
              </a:spcBef>
              <a:spcAft>
                <a:spcPts val="0"/>
              </a:spcAft>
              <a:buSzPts val="1800"/>
              <a:buChar char="●"/>
            </a:pPr>
            <a:r>
              <a:rPr lang="en"/>
              <a:t>Considered one of the father’s of calculus</a:t>
            </a:r>
            <a:endParaRPr/>
          </a:p>
          <a:p>
            <a:pPr indent="0" lvl="0" marL="0" rtl="0" algn="l">
              <a:spcBef>
                <a:spcPts val="1200"/>
              </a:spcBef>
              <a:spcAft>
                <a:spcPts val="1200"/>
              </a:spcAft>
              <a:buNone/>
            </a:pPr>
            <a:r>
              <a:t/>
            </a:r>
            <a:endParaRPr/>
          </a:p>
        </p:txBody>
      </p:sp>
      <p:pic>
        <p:nvPicPr>
          <p:cNvPr id="257" name="Google Shape;257;p40"/>
          <p:cNvPicPr preferRelativeResize="0"/>
          <p:nvPr/>
        </p:nvPicPr>
        <p:blipFill>
          <a:blip r:embed="rId3">
            <a:alphaModFix/>
          </a:blip>
          <a:stretch>
            <a:fillRect/>
          </a:stretch>
        </p:blipFill>
        <p:spPr>
          <a:xfrm>
            <a:off x="6483138" y="588913"/>
            <a:ext cx="2143125" cy="2143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1"/>
          <p:cNvPicPr preferRelativeResize="0"/>
          <p:nvPr/>
        </p:nvPicPr>
        <p:blipFill>
          <a:blip r:embed="rId3">
            <a:alphaModFix/>
          </a:blip>
          <a:stretch>
            <a:fillRect/>
          </a:stretch>
        </p:blipFill>
        <p:spPr>
          <a:xfrm>
            <a:off x="1297675" y="152400"/>
            <a:ext cx="6451599" cy="4838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title="Zipline - Impact in Rwanda - New Generation Edition">
            <a:hlinkClick r:id="rId3"/>
          </p:cNvPr>
          <p:cNvPicPr preferRelativeResize="0"/>
          <p:nvPr/>
        </p:nvPicPr>
        <p:blipFill>
          <a:blip r:embed="rId4">
            <a:alphaModFix/>
          </a:blip>
          <a:stretch>
            <a:fillRect/>
          </a:stretch>
        </p:blipFill>
        <p:spPr>
          <a:xfrm>
            <a:off x="928650" y="0"/>
            <a:ext cx="6705925" cy="5029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Newton’s Second Law of Motion</a:t>
            </a:r>
            <a:endParaRPr/>
          </a:p>
        </p:txBody>
      </p:sp>
      <p:sp>
        <p:nvSpPr>
          <p:cNvPr id="268" name="Google Shape;268;p42"/>
          <p:cNvSpPr txBox="1"/>
          <p:nvPr/>
        </p:nvSpPr>
        <p:spPr>
          <a:xfrm>
            <a:off x="1422250" y="2748825"/>
            <a:ext cx="139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Force applied to the drone</a:t>
            </a:r>
            <a:endParaRPr>
              <a:latin typeface="Proxima Nova"/>
              <a:ea typeface="Proxima Nova"/>
              <a:cs typeface="Proxima Nova"/>
              <a:sym typeface="Proxima Nova"/>
            </a:endParaRPr>
          </a:p>
        </p:txBody>
      </p:sp>
      <p:sp>
        <p:nvSpPr>
          <p:cNvPr id="269" name="Google Shape;269;p42"/>
          <p:cNvSpPr txBox="1"/>
          <p:nvPr/>
        </p:nvSpPr>
        <p:spPr>
          <a:xfrm>
            <a:off x="2738050" y="1355500"/>
            <a:ext cx="2052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latin typeface="Proxima Nova"/>
                <a:ea typeface="Proxima Nova"/>
                <a:cs typeface="Proxima Nova"/>
                <a:sym typeface="Proxima Nova"/>
              </a:rPr>
              <a:t>F = m*a</a:t>
            </a:r>
            <a:endParaRPr sz="4100">
              <a:latin typeface="Proxima Nova"/>
              <a:ea typeface="Proxima Nova"/>
              <a:cs typeface="Proxima Nova"/>
              <a:sym typeface="Proxima Nova"/>
            </a:endParaRPr>
          </a:p>
        </p:txBody>
      </p:sp>
      <p:sp>
        <p:nvSpPr>
          <p:cNvPr id="270" name="Google Shape;270;p42"/>
          <p:cNvSpPr txBox="1"/>
          <p:nvPr/>
        </p:nvSpPr>
        <p:spPr>
          <a:xfrm>
            <a:off x="2656800" y="3942050"/>
            <a:ext cx="20520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100">
                <a:latin typeface="Proxima Nova"/>
                <a:ea typeface="Proxima Nova"/>
                <a:cs typeface="Proxima Nova"/>
                <a:sym typeface="Proxima Nova"/>
              </a:rPr>
              <a:t>a</a:t>
            </a:r>
            <a:r>
              <a:rPr lang="en" sz="4100">
                <a:latin typeface="Proxima Nova"/>
                <a:ea typeface="Proxima Nova"/>
                <a:cs typeface="Proxima Nova"/>
                <a:sym typeface="Proxima Nova"/>
              </a:rPr>
              <a:t> = F/m</a:t>
            </a:r>
            <a:endParaRPr sz="4100">
              <a:latin typeface="Proxima Nova"/>
              <a:ea typeface="Proxima Nova"/>
              <a:cs typeface="Proxima Nova"/>
              <a:sym typeface="Proxima Nova"/>
            </a:endParaRPr>
          </a:p>
        </p:txBody>
      </p:sp>
      <p:sp>
        <p:nvSpPr>
          <p:cNvPr id="271" name="Google Shape;271;p42"/>
          <p:cNvSpPr txBox="1"/>
          <p:nvPr/>
        </p:nvSpPr>
        <p:spPr>
          <a:xfrm>
            <a:off x="3312600" y="2776888"/>
            <a:ext cx="139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Mass of the drone</a:t>
            </a:r>
            <a:endParaRPr>
              <a:latin typeface="Proxima Nova"/>
              <a:ea typeface="Proxima Nova"/>
              <a:cs typeface="Proxima Nova"/>
              <a:sym typeface="Proxima Nova"/>
            </a:endParaRPr>
          </a:p>
        </p:txBody>
      </p:sp>
      <p:sp>
        <p:nvSpPr>
          <p:cNvPr id="272" name="Google Shape;272;p42"/>
          <p:cNvSpPr txBox="1"/>
          <p:nvPr/>
        </p:nvSpPr>
        <p:spPr>
          <a:xfrm>
            <a:off x="5348700" y="2793100"/>
            <a:ext cx="139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Acceleration of the drone</a:t>
            </a:r>
            <a:endParaRPr>
              <a:latin typeface="Proxima Nova"/>
              <a:ea typeface="Proxima Nova"/>
              <a:cs typeface="Proxima Nova"/>
              <a:sym typeface="Proxima Nova"/>
            </a:endParaRPr>
          </a:p>
        </p:txBody>
      </p:sp>
      <p:cxnSp>
        <p:nvCxnSpPr>
          <p:cNvPr id="273" name="Google Shape;273;p42"/>
          <p:cNvCxnSpPr>
            <a:stCxn id="268" idx="0"/>
          </p:cNvCxnSpPr>
          <p:nvPr/>
        </p:nvCxnSpPr>
        <p:spPr>
          <a:xfrm flipH="1" rot="10800000">
            <a:off x="2120350" y="2071125"/>
            <a:ext cx="617700" cy="677700"/>
          </a:xfrm>
          <a:prstGeom prst="straightConnector1">
            <a:avLst/>
          </a:prstGeom>
          <a:noFill/>
          <a:ln cap="flat" cmpd="sng" w="9525">
            <a:solidFill>
              <a:schemeClr val="dk2"/>
            </a:solidFill>
            <a:prstDash val="solid"/>
            <a:round/>
            <a:headEnd len="med" w="med" type="none"/>
            <a:tailEnd len="med" w="med" type="triangle"/>
          </a:ln>
        </p:spPr>
      </p:cxnSp>
      <p:cxnSp>
        <p:nvCxnSpPr>
          <p:cNvPr id="274" name="Google Shape;274;p42"/>
          <p:cNvCxnSpPr>
            <a:stCxn id="271" idx="0"/>
            <a:endCxn id="269" idx="2"/>
          </p:cNvCxnSpPr>
          <p:nvPr/>
        </p:nvCxnSpPr>
        <p:spPr>
          <a:xfrm rot="10800000">
            <a:off x="3764100" y="2171188"/>
            <a:ext cx="246600" cy="605700"/>
          </a:xfrm>
          <a:prstGeom prst="straightConnector1">
            <a:avLst/>
          </a:prstGeom>
          <a:noFill/>
          <a:ln cap="flat" cmpd="sng" w="9525">
            <a:solidFill>
              <a:schemeClr val="dk2"/>
            </a:solidFill>
            <a:prstDash val="solid"/>
            <a:round/>
            <a:headEnd len="med" w="med" type="none"/>
            <a:tailEnd len="med" w="med" type="triangle"/>
          </a:ln>
        </p:spPr>
      </p:cxnSp>
      <p:cxnSp>
        <p:nvCxnSpPr>
          <p:cNvPr id="275" name="Google Shape;275;p42"/>
          <p:cNvCxnSpPr/>
          <p:nvPr/>
        </p:nvCxnSpPr>
        <p:spPr>
          <a:xfrm rot="10800000">
            <a:off x="4495025" y="1991088"/>
            <a:ext cx="984000" cy="883500"/>
          </a:xfrm>
          <a:prstGeom prst="straightConnector1">
            <a:avLst/>
          </a:prstGeom>
          <a:noFill/>
          <a:ln cap="flat" cmpd="sng" w="9525">
            <a:solidFill>
              <a:schemeClr val="dk2"/>
            </a:solidFill>
            <a:prstDash val="solid"/>
            <a:round/>
            <a:headEnd len="med" w="med" type="none"/>
            <a:tailEnd len="med" w="med" type="triangle"/>
          </a:ln>
        </p:spPr>
      </p:cxnSp>
      <p:sp>
        <p:nvSpPr>
          <p:cNvPr id="276" name="Google Shape;276;p42"/>
          <p:cNvSpPr txBox="1"/>
          <p:nvPr/>
        </p:nvSpPr>
        <p:spPr>
          <a:xfrm>
            <a:off x="5229700" y="4042100"/>
            <a:ext cx="384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Acceleration is the change in velocity over time</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Updating the velocity</a:t>
            </a:r>
            <a:endParaRPr/>
          </a:p>
        </p:txBody>
      </p:sp>
      <p:pic>
        <p:nvPicPr>
          <p:cNvPr id="282" name="Google Shape;282;p43"/>
          <p:cNvPicPr preferRelativeResize="0"/>
          <p:nvPr/>
        </p:nvPicPr>
        <p:blipFill>
          <a:blip r:embed="rId3">
            <a:alphaModFix/>
          </a:blip>
          <a:stretch>
            <a:fillRect/>
          </a:stretch>
        </p:blipFill>
        <p:spPr>
          <a:xfrm>
            <a:off x="1589200" y="1318350"/>
            <a:ext cx="1770225" cy="1770225"/>
          </a:xfrm>
          <a:prstGeom prst="rect">
            <a:avLst/>
          </a:prstGeom>
          <a:noFill/>
          <a:ln>
            <a:noFill/>
          </a:ln>
        </p:spPr>
      </p:pic>
      <p:cxnSp>
        <p:nvCxnSpPr>
          <p:cNvPr id="283" name="Google Shape;283;p43"/>
          <p:cNvCxnSpPr>
            <a:stCxn id="282" idx="3"/>
          </p:cNvCxnSpPr>
          <p:nvPr/>
        </p:nvCxnSpPr>
        <p:spPr>
          <a:xfrm flipH="1" rot="10800000">
            <a:off x="3359425" y="2187862"/>
            <a:ext cx="1910400" cy="15600"/>
          </a:xfrm>
          <a:prstGeom prst="straightConnector1">
            <a:avLst/>
          </a:prstGeom>
          <a:noFill/>
          <a:ln cap="flat" cmpd="sng" w="28575">
            <a:solidFill>
              <a:schemeClr val="dk2"/>
            </a:solidFill>
            <a:prstDash val="dash"/>
            <a:round/>
            <a:headEnd len="med" w="med" type="none"/>
            <a:tailEnd len="med" w="med" type="triangle"/>
          </a:ln>
        </p:spPr>
      </p:cxnSp>
      <p:sp>
        <p:nvSpPr>
          <p:cNvPr id="284" name="Google Shape;284;p43"/>
          <p:cNvSpPr txBox="1"/>
          <p:nvPr/>
        </p:nvSpPr>
        <p:spPr>
          <a:xfrm>
            <a:off x="5529075" y="1995550"/>
            <a:ext cx="19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vx = 10 m/s</a:t>
            </a:r>
            <a:endParaRPr>
              <a:latin typeface="Proxima Nova"/>
              <a:ea typeface="Proxima Nova"/>
              <a:cs typeface="Proxima Nova"/>
              <a:sym typeface="Proxima Nova"/>
            </a:endParaRPr>
          </a:p>
        </p:txBody>
      </p:sp>
      <p:sp>
        <p:nvSpPr>
          <p:cNvPr id="285" name="Google Shape;285;p43"/>
          <p:cNvSpPr/>
          <p:nvPr/>
        </p:nvSpPr>
        <p:spPr>
          <a:xfrm>
            <a:off x="3078800" y="1806850"/>
            <a:ext cx="708000" cy="18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3"/>
          <p:cNvSpPr txBox="1"/>
          <p:nvPr/>
        </p:nvSpPr>
        <p:spPr>
          <a:xfrm>
            <a:off x="3864550" y="1701100"/>
            <a:ext cx="19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Fx</a:t>
            </a:r>
            <a:r>
              <a:rPr lang="en">
                <a:latin typeface="Proxima Nova"/>
                <a:ea typeface="Proxima Nova"/>
                <a:cs typeface="Proxima Nova"/>
                <a:sym typeface="Proxima Nova"/>
              </a:rPr>
              <a:t> = 10 N</a:t>
            </a:r>
            <a:endParaRPr>
              <a:latin typeface="Proxima Nova"/>
              <a:ea typeface="Proxima Nova"/>
              <a:cs typeface="Proxima Nova"/>
              <a:sym typeface="Proxima Nova"/>
            </a:endParaRPr>
          </a:p>
        </p:txBody>
      </p:sp>
      <p:sp>
        <p:nvSpPr>
          <p:cNvPr id="287" name="Google Shape;287;p43"/>
          <p:cNvSpPr txBox="1"/>
          <p:nvPr/>
        </p:nvSpPr>
        <p:spPr>
          <a:xfrm>
            <a:off x="2588150" y="3903500"/>
            <a:ext cx="3847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Proxima Nova"/>
                <a:ea typeface="Proxima Nova"/>
                <a:cs typeface="Proxima Nova"/>
                <a:sym typeface="Proxima Nova"/>
              </a:rPr>
              <a:t>vx</a:t>
            </a:r>
            <a:r>
              <a:rPr lang="en" sz="2300">
                <a:latin typeface="Proxima Nova"/>
                <a:ea typeface="Proxima Nova"/>
                <a:cs typeface="Proxima Nova"/>
                <a:sym typeface="Proxima Nova"/>
              </a:rPr>
              <a:t> = vx + (Fx / m) * t</a:t>
            </a:r>
            <a:endParaRPr sz="2300">
              <a:latin typeface="Proxima Nova"/>
              <a:ea typeface="Proxima Nova"/>
              <a:cs typeface="Proxima Nova"/>
              <a:sym typeface="Proxima Nova"/>
            </a:endParaRPr>
          </a:p>
          <a:p>
            <a:pPr indent="0" lvl="0" marL="0" rtl="0" algn="l">
              <a:spcBef>
                <a:spcPts val="0"/>
              </a:spcBef>
              <a:spcAft>
                <a:spcPts val="0"/>
              </a:spcAft>
              <a:buNone/>
            </a:pPr>
            <a:r>
              <a:rPr lang="en" sz="2300">
                <a:latin typeface="Proxima Nova"/>
                <a:ea typeface="Proxima Nova"/>
                <a:cs typeface="Proxima Nova"/>
                <a:sym typeface="Proxima Nova"/>
              </a:rPr>
              <a:t>   = 10 + (10/1)*1 = 20 m/s</a:t>
            </a:r>
            <a:endParaRPr sz="2300">
              <a:latin typeface="Proxima Nova"/>
              <a:ea typeface="Proxima Nova"/>
              <a:cs typeface="Proxima Nova"/>
              <a:sym typeface="Proxima Nova"/>
            </a:endParaRPr>
          </a:p>
        </p:txBody>
      </p:sp>
      <p:sp>
        <p:nvSpPr>
          <p:cNvPr id="288" name="Google Shape;288;p43"/>
          <p:cNvSpPr txBox="1"/>
          <p:nvPr/>
        </p:nvSpPr>
        <p:spPr>
          <a:xfrm>
            <a:off x="1866650" y="3268800"/>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New velocity = old velocity + change in velocity over 1 second</a:t>
            </a:r>
            <a:endParaRPr>
              <a:latin typeface="Proxima Nova"/>
              <a:ea typeface="Proxima Nova"/>
              <a:cs typeface="Proxima Nova"/>
              <a:sym typeface="Proxima Nova"/>
            </a:endParaRPr>
          </a:p>
        </p:txBody>
      </p:sp>
      <p:sp>
        <p:nvSpPr>
          <p:cNvPr id="289" name="Google Shape;289;p43"/>
          <p:cNvSpPr txBox="1"/>
          <p:nvPr/>
        </p:nvSpPr>
        <p:spPr>
          <a:xfrm>
            <a:off x="2109000" y="2634100"/>
            <a:ext cx="119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m</a:t>
            </a:r>
            <a:r>
              <a:rPr lang="en">
                <a:latin typeface="Proxima Nova"/>
                <a:ea typeface="Proxima Nova"/>
                <a:cs typeface="Proxima Nova"/>
                <a:sym typeface="Proxima Nova"/>
              </a:rPr>
              <a:t> = 1 kg</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of the equations for our drone</a:t>
            </a:r>
            <a:endParaRPr/>
          </a:p>
        </p:txBody>
      </p:sp>
      <p:sp>
        <p:nvSpPr>
          <p:cNvPr id="295" name="Google Shape;295;p44"/>
          <p:cNvSpPr txBox="1"/>
          <p:nvPr>
            <p:ph idx="1" type="body"/>
          </p:nvPr>
        </p:nvSpPr>
        <p:spPr>
          <a:xfrm>
            <a:off x="311700" y="1152475"/>
            <a:ext cx="4196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Update position:</a:t>
            </a:r>
            <a:endParaRPr/>
          </a:p>
          <a:p>
            <a:pPr indent="0" lvl="0" marL="0" rtl="0" algn="l">
              <a:spcBef>
                <a:spcPts val="1200"/>
              </a:spcBef>
              <a:spcAft>
                <a:spcPts val="0"/>
              </a:spcAft>
              <a:buNone/>
            </a:pPr>
            <a:r>
              <a:rPr lang="en">
                <a:solidFill>
                  <a:schemeClr val="dk1"/>
                </a:solidFill>
              </a:rPr>
              <a:t>x = x + vx * t</a:t>
            </a:r>
            <a:endParaRPr>
              <a:solidFill>
                <a:schemeClr val="dk1"/>
              </a:solidFill>
            </a:endParaRPr>
          </a:p>
          <a:p>
            <a:pPr indent="0" lvl="0" marL="0" rtl="0" algn="l">
              <a:spcBef>
                <a:spcPts val="1200"/>
              </a:spcBef>
              <a:spcAft>
                <a:spcPts val="0"/>
              </a:spcAft>
              <a:buNone/>
            </a:pPr>
            <a:r>
              <a:rPr lang="en">
                <a:solidFill>
                  <a:schemeClr val="dk1"/>
                </a:solidFill>
              </a:rPr>
              <a:t>y = y + vy * t</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t>Update Velocity:</a:t>
            </a:r>
            <a:endParaRPr/>
          </a:p>
          <a:p>
            <a:pPr indent="0" lvl="0" marL="0" rtl="0" algn="l">
              <a:spcBef>
                <a:spcPts val="1200"/>
              </a:spcBef>
              <a:spcAft>
                <a:spcPts val="0"/>
              </a:spcAft>
              <a:buNone/>
            </a:pPr>
            <a:r>
              <a:rPr lang="en">
                <a:solidFill>
                  <a:schemeClr val="dk1"/>
                </a:solidFill>
              </a:rPr>
              <a:t>v</a:t>
            </a:r>
            <a:r>
              <a:rPr lang="en">
                <a:solidFill>
                  <a:schemeClr val="dk1"/>
                </a:solidFill>
              </a:rPr>
              <a:t>x = vx + (Fx / m) * t</a:t>
            </a:r>
            <a:endParaRPr>
              <a:solidFill>
                <a:schemeClr val="dk1"/>
              </a:solidFill>
            </a:endParaRPr>
          </a:p>
          <a:p>
            <a:pPr indent="0" lvl="0" marL="0" rtl="0" algn="l">
              <a:spcBef>
                <a:spcPts val="1200"/>
              </a:spcBef>
              <a:spcAft>
                <a:spcPts val="1200"/>
              </a:spcAft>
              <a:buNone/>
            </a:pPr>
            <a:r>
              <a:rPr lang="en">
                <a:solidFill>
                  <a:schemeClr val="dk1"/>
                </a:solidFill>
              </a:rPr>
              <a:t>vy = vy + (Fy / m) * t</a:t>
            </a:r>
            <a:endParaRPr/>
          </a:p>
        </p:txBody>
      </p:sp>
      <p:pic>
        <p:nvPicPr>
          <p:cNvPr id="296" name="Google Shape;296;p44"/>
          <p:cNvPicPr preferRelativeResize="0"/>
          <p:nvPr/>
        </p:nvPicPr>
        <p:blipFill>
          <a:blip r:embed="rId3">
            <a:alphaModFix/>
          </a:blip>
          <a:stretch>
            <a:fillRect/>
          </a:stretch>
        </p:blipFill>
        <p:spPr>
          <a:xfrm>
            <a:off x="4301225" y="978800"/>
            <a:ext cx="1770225" cy="1770225"/>
          </a:xfrm>
          <a:prstGeom prst="rect">
            <a:avLst/>
          </a:prstGeom>
          <a:noFill/>
          <a:ln>
            <a:noFill/>
          </a:ln>
        </p:spPr>
      </p:pic>
      <p:sp>
        <p:nvSpPr>
          <p:cNvPr id="297" name="Google Shape;297;p44"/>
          <p:cNvSpPr/>
          <p:nvPr/>
        </p:nvSpPr>
        <p:spPr>
          <a:xfrm>
            <a:off x="5744125" y="1806713"/>
            <a:ext cx="3121525" cy="3201125"/>
          </a:xfrm>
          <a:custGeom>
            <a:rect b="b" l="l" r="r" t="t"/>
            <a:pathLst>
              <a:path extrusionOk="0" h="128045" w="124861">
                <a:moveTo>
                  <a:pt x="0" y="2416"/>
                </a:moveTo>
                <a:cubicBezTo>
                  <a:pt x="8016" y="2550"/>
                  <a:pt x="37006" y="-3552"/>
                  <a:pt x="48095" y="3217"/>
                </a:cubicBezTo>
                <a:cubicBezTo>
                  <a:pt x="59184" y="9986"/>
                  <a:pt x="66042" y="32341"/>
                  <a:pt x="66532" y="43029"/>
                </a:cubicBezTo>
                <a:cubicBezTo>
                  <a:pt x="67022" y="53717"/>
                  <a:pt x="56289" y="57547"/>
                  <a:pt x="51034" y="67344"/>
                </a:cubicBezTo>
                <a:cubicBezTo>
                  <a:pt x="45779" y="77141"/>
                  <a:pt x="26854" y="91703"/>
                  <a:pt x="35003" y="101812"/>
                </a:cubicBezTo>
                <a:cubicBezTo>
                  <a:pt x="43153" y="111921"/>
                  <a:pt x="85280" y="127240"/>
                  <a:pt x="99931" y="127997"/>
                </a:cubicBezTo>
                <a:cubicBezTo>
                  <a:pt x="114582" y="128754"/>
                  <a:pt x="118991" y="110451"/>
                  <a:pt x="122910" y="106354"/>
                </a:cubicBezTo>
                <a:cubicBezTo>
                  <a:pt x="126829" y="102257"/>
                  <a:pt x="123355" y="103905"/>
                  <a:pt x="123444" y="103415"/>
                </a:cubicBezTo>
              </a:path>
            </a:pathLst>
          </a:custGeom>
          <a:noFill/>
          <a:ln cap="flat" cmpd="sng" w="28575">
            <a:solidFill>
              <a:schemeClr val="dk2"/>
            </a:solidFill>
            <a:prstDash val="dash"/>
            <a:round/>
            <a:headEnd len="med" w="med" type="none"/>
            <a:tailEnd len="med" w="med" type="none"/>
          </a:ln>
        </p:spPr>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 Note on Python “Classes”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Python Classes</a:t>
            </a:r>
            <a:endParaRPr/>
          </a:p>
        </p:txBody>
      </p:sp>
      <p:sp>
        <p:nvSpPr>
          <p:cNvPr id="308" name="Google Shape;30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Classes are a way to create new variable types</a:t>
            </a:r>
            <a:endParaRPr/>
          </a:p>
          <a:p>
            <a:pPr indent="0" lvl="0" marL="0" rtl="0" algn="l">
              <a:spcBef>
                <a:spcPts val="1200"/>
              </a:spcBef>
              <a:spcAft>
                <a:spcPts val="0"/>
              </a:spcAft>
              <a:buNone/>
            </a:pPr>
            <a:r>
              <a:rPr lang="en"/>
              <a:t>	Recall that previous we had Integers, Floats, Booleans, and Strings</a:t>
            </a:r>
            <a:endParaRPr/>
          </a:p>
          <a:p>
            <a:pPr indent="0" lvl="0" marL="0" rtl="0" algn="l">
              <a:spcBef>
                <a:spcPts val="1200"/>
              </a:spcBef>
              <a:spcAft>
                <a:spcPts val="1200"/>
              </a:spcAft>
              <a:buNone/>
            </a:pPr>
            <a:r>
              <a:rPr lang="en"/>
              <a:t>What if we wanted a new variable that represented a student who had a name (string) and an age (Int)?</a:t>
            </a:r>
            <a:endParaRPr/>
          </a:p>
        </p:txBody>
      </p:sp>
      <p:sp>
        <p:nvSpPr>
          <p:cNvPr id="309" name="Google Shape;309;p46"/>
          <p:cNvSpPr txBox="1"/>
          <p:nvPr>
            <p:ph type="title"/>
          </p:nvPr>
        </p:nvSpPr>
        <p:spPr>
          <a:xfrm>
            <a:off x="2401250" y="3656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Colab Example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Building Models with Machine Learning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8"/>
          <p:cNvPicPr preferRelativeResize="0"/>
          <p:nvPr/>
        </p:nvPicPr>
        <p:blipFill>
          <a:blip r:embed="rId3">
            <a:alphaModFix/>
          </a:blip>
          <a:stretch>
            <a:fillRect/>
          </a:stretch>
        </p:blipFill>
        <p:spPr>
          <a:xfrm>
            <a:off x="1068225" y="533819"/>
            <a:ext cx="7467899" cy="4035057"/>
          </a:xfrm>
          <a:prstGeom prst="rect">
            <a:avLst/>
          </a:prstGeom>
          <a:noFill/>
          <a:ln>
            <a:noFill/>
          </a:ln>
        </p:spPr>
      </p:pic>
      <p:pic>
        <p:nvPicPr>
          <p:cNvPr id="320" name="Google Shape;320;p48"/>
          <p:cNvPicPr preferRelativeResize="0"/>
          <p:nvPr/>
        </p:nvPicPr>
        <p:blipFill>
          <a:blip r:embed="rId4">
            <a:alphaModFix/>
          </a:blip>
          <a:stretch>
            <a:fillRect/>
          </a:stretch>
        </p:blipFill>
        <p:spPr>
          <a:xfrm>
            <a:off x="1068573" y="533825"/>
            <a:ext cx="7467204" cy="4007144"/>
          </a:xfrm>
          <a:prstGeom prst="rect">
            <a:avLst/>
          </a:prstGeom>
          <a:noFill/>
          <a:ln>
            <a:noFill/>
          </a:ln>
        </p:spPr>
      </p:pic>
      <p:sp>
        <p:nvSpPr>
          <p:cNvPr id="321" name="Google Shape;321;p48"/>
          <p:cNvSpPr txBox="1"/>
          <p:nvPr/>
        </p:nvSpPr>
        <p:spPr>
          <a:xfrm>
            <a:off x="1482400" y="44541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10</a:t>
            </a:r>
            <a:endParaRPr>
              <a:latin typeface="Proxima Nova"/>
              <a:ea typeface="Proxima Nova"/>
              <a:cs typeface="Proxima Nova"/>
              <a:sym typeface="Proxima Nova"/>
            </a:endParaRPr>
          </a:p>
        </p:txBody>
      </p:sp>
      <p:sp>
        <p:nvSpPr>
          <p:cNvPr id="322" name="Google Shape;322;p48"/>
          <p:cNvSpPr txBox="1"/>
          <p:nvPr/>
        </p:nvSpPr>
        <p:spPr>
          <a:xfrm>
            <a:off x="2095725" y="44541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20</a:t>
            </a:r>
            <a:endParaRPr>
              <a:latin typeface="Proxima Nova"/>
              <a:ea typeface="Proxima Nova"/>
              <a:cs typeface="Proxima Nova"/>
              <a:sym typeface="Proxima Nova"/>
            </a:endParaRPr>
          </a:p>
        </p:txBody>
      </p:sp>
      <p:sp>
        <p:nvSpPr>
          <p:cNvPr id="323" name="Google Shape;323;p48"/>
          <p:cNvSpPr txBox="1"/>
          <p:nvPr/>
        </p:nvSpPr>
        <p:spPr>
          <a:xfrm>
            <a:off x="2709050" y="44541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30</a:t>
            </a:r>
            <a:endParaRPr>
              <a:latin typeface="Proxima Nova"/>
              <a:ea typeface="Proxima Nova"/>
              <a:cs typeface="Proxima Nova"/>
              <a:sym typeface="Proxima Nova"/>
            </a:endParaRPr>
          </a:p>
        </p:txBody>
      </p:sp>
      <p:sp>
        <p:nvSpPr>
          <p:cNvPr id="324" name="Google Shape;324;p48"/>
          <p:cNvSpPr txBox="1"/>
          <p:nvPr/>
        </p:nvSpPr>
        <p:spPr>
          <a:xfrm>
            <a:off x="3322375" y="44541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40</a:t>
            </a:r>
            <a:endParaRPr>
              <a:latin typeface="Proxima Nova"/>
              <a:ea typeface="Proxima Nova"/>
              <a:cs typeface="Proxima Nova"/>
              <a:sym typeface="Proxima Nova"/>
            </a:endParaRPr>
          </a:p>
        </p:txBody>
      </p:sp>
      <p:sp>
        <p:nvSpPr>
          <p:cNvPr id="325" name="Google Shape;325;p48"/>
          <p:cNvSpPr txBox="1"/>
          <p:nvPr/>
        </p:nvSpPr>
        <p:spPr>
          <a:xfrm>
            <a:off x="4002500" y="44541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50</a:t>
            </a:r>
            <a:endParaRPr>
              <a:latin typeface="Proxima Nova"/>
              <a:ea typeface="Proxima Nova"/>
              <a:cs typeface="Proxima Nova"/>
              <a:sym typeface="Proxima Nova"/>
            </a:endParaRPr>
          </a:p>
        </p:txBody>
      </p:sp>
      <p:sp>
        <p:nvSpPr>
          <p:cNvPr id="326" name="Google Shape;326;p48"/>
          <p:cNvSpPr txBox="1"/>
          <p:nvPr/>
        </p:nvSpPr>
        <p:spPr>
          <a:xfrm>
            <a:off x="4615825" y="44541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60</a:t>
            </a:r>
            <a:endParaRPr>
              <a:latin typeface="Proxima Nova"/>
              <a:ea typeface="Proxima Nova"/>
              <a:cs typeface="Proxima Nova"/>
              <a:sym typeface="Proxima Nova"/>
            </a:endParaRPr>
          </a:p>
        </p:txBody>
      </p:sp>
      <p:sp>
        <p:nvSpPr>
          <p:cNvPr id="327" name="Google Shape;327;p48"/>
          <p:cNvSpPr txBox="1"/>
          <p:nvPr/>
        </p:nvSpPr>
        <p:spPr>
          <a:xfrm>
            <a:off x="5229150" y="44541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70</a:t>
            </a:r>
            <a:endParaRPr>
              <a:latin typeface="Proxima Nova"/>
              <a:ea typeface="Proxima Nova"/>
              <a:cs typeface="Proxima Nova"/>
              <a:sym typeface="Proxima Nova"/>
            </a:endParaRPr>
          </a:p>
        </p:txBody>
      </p:sp>
      <p:sp>
        <p:nvSpPr>
          <p:cNvPr id="328" name="Google Shape;328;p48"/>
          <p:cNvSpPr txBox="1"/>
          <p:nvPr/>
        </p:nvSpPr>
        <p:spPr>
          <a:xfrm>
            <a:off x="5842475" y="44541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80</a:t>
            </a:r>
            <a:endParaRPr>
              <a:latin typeface="Proxima Nova"/>
              <a:ea typeface="Proxima Nova"/>
              <a:cs typeface="Proxima Nova"/>
              <a:sym typeface="Proxima Nova"/>
            </a:endParaRPr>
          </a:p>
        </p:txBody>
      </p:sp>
      <p:sp>
        <p:nvSpPr>
          <p:cNvPr id="329" name="Google Shape;329;p48"/>
          <p:cNvSpPr txBox="1"/>
          <p:nvPr/>
        </p:nvSpPr>
        <p:spPr>
          <a:xfrm>
            <a:off x="6455800" y="44541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90</a:t>
            </a:r>
            <a:endParaRPr>
              <a:latin typeface="Proxima Nova"/>
              <a:ea typeface="Proxima Nova"/>
              <a:cs typeface="Proxima Nova"/>
              <a:sym typeface="Proxima Nova"/>
            </a:endParaRPr>
          </a:p>
        </p:txBody>
      </p:sp>
      <p:sp>
        <p:nvSpPr>
          <p:cNvPr id="330" name="Google Shape;330;p48"/>
          <p:cNvSpPr txBox="1"/>
          <p:nvPr/>
        </p:nvSpPr>
        <p:spPr>
          <a:xfrm>
            <a:off x="7069125" y="4454125"/>
            <a:ext cx="5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100</a:t>
            </a:r>
            <a:endParaRPr>
              <a:latin typeface="Proxima Nova"/>
              <a:ea typeface="Proxima Nova"/>
              <a:cs typeface="Proxima Nova"/>
              <a:sym typeface="Proxima Nova"/>
            </a:endParaRPr>
          </a:p>
        </p:txBody>
      </p:sp>
      <p:sp>
        <p:nvSpPr>
          <p:cNvPr id="331" name="Google Shape;331;p48"/>
          <p:cNvSpPr txBox="1"/>
          <p:nvPr/>
        </p:nvSpPr>
        <p:spPr>
          <a:xfrm>
            <a:off x="7682450" y="4454125"/>
            <a:ext cx="5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110</a:t>
            </a:r>
            <a:endParaRPr>
              <a:latin typeface="Proxima Nova"/>
              <a:ea typeface="Proxima Nova"/>
              <a:cs typeface="Proxima Nova"/>
              <a:sym typeface="Proxima Nova"/>
            </a:endParaRPr>
          </a:p>
        </p:txBody>
      </p:sp>
      <p:sp>
        <p:nvSpPr>
          <p:cNvPr id="332" name="Google Shape;332;p48"/>
          <p:cNvSpPr txBox="1"/>
          <p:nvPr/>
        </p:nvSpPr>
        <p:spPr>
          <a:xfrm>
            <a:off x="8295775" y="4454125"/>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120</a:t>
            </a:r>
            <a:endParaRPr>
              <a:latin typeface="Proxima Nova"/>
              <a:ea typeface="Proxima Nova"/>
              <a:cs typeface="Proxima Nova"/>
              <a:sym typeface="Proxima Nova"/>
            </a:endParaRPr>
          </a:p>
        </p:txBody>
      </p:sp>
      <p:sp>
        <p:nvSpPr>
          <p:cNvPr id="333" name="Google Shape;333;p48"/>
          <p:cNvSpPr txBox="1"/>
          <p:nvPr/>
        </p:nvSpPr>
        <p:spPr>
          <a:xfrm>
            <a:off x="647325" y="389177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10</a:t>
            </a:r>
            <a:endParaRPr>
              <a:latin typeface="Proxima Nova"/>
              <a:ea typeface="Proxima Nova"/>
              <a:cs typeface="Proxima Nova"/>
              <a:sym typeface="Proxima Nova"/>
            </a:endParaRPr>
          </a:p>
        </p:txBody>
      </p:sp>
      <p:sp>
        <p:nvSpPr>
          <p:cNvPr id="334" name="Google Shape;334;p48"/>
          <p:cNvSpPr txBox="1"/>
          <p:nvPr/>
        </p:nvSpPr>
        <p:spPr>
          <a:xfrm>
            <a:off x="647325" y="32960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20</a:t>
            </a:r>
            <a:endParaRPr>
              <a:latin typeface="Proxima Nova"/>
              <a:ea typeface="Proxima Nova"/>
              <a:cs typeface="Proxima Nova"/>
              <a:sym typeface="Proxima Nova"/>
            </a:endParaRPr>
          </a:p>
        </p:txBody>
      </p:sp>
      <p:sp>
        <p:nvSpPr>
          <p:cNvPr id="335" name="Google Shape;335;p48"/>
          <p:cNvSpPr txBox="1"/>
          <p:nvPr/>
        </p:nvSpPr>
        <p:spPr>
          <a:xfrm>
            <a:off x="647325" y="270027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30</a:t>
            </a:r>
            <a:endParaRPr>
              <a:latin typeface="Proxima Nova"/>
              <a:ea typeface="Proxima Nova"/>
              <a:cs typeface="Proxima Nova"/>
              <a:sym typeface="Proxima Nova"/>
            </a:endParaRPr>
          </a:p>
        </p:txBody>
      </p:sp>
      <p:sp>
        <p:nvSpPr>
          <p:cNvPr id="336" name="Google Shape;336;p48"/>
          <p:cNvSpPr txBox="1"/>
          <p:nvPr/>
        </p:nvSpPr>
        <p:spPr>
          <a:xfrm>
            <a:off x="647325" y="21045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40</a:t>
            </a:r>
            <a:endParaRPr>
              <a:latin typeface="Proxima Nova"/>
              <a:ea typeface="Proxima Nova"/>
              <a:cs typeface="Proxima Nova"/>
              <a:sym typeface="Proxima Nova"/>
            </a:endParaRPr>
          </a:p>
        </p:txBody>
      </p:sp>
      <p:sp>
        <p:nvSpPr>
          <p:cNvPr id="337" name="Google Shape;337;p48"/>
          <p:cNvSpPr txBox="1"/>
          <p:nvPr/>
        </p:nvSpPr>
        <p:spPr>
          <a:xfrm>
            <a:off x="647325" y="150877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50</a:t>
            </a:r>
            <a:endParaRPr>
              <a:latin typeface="Proxima Nova"/>
              <a:ea typeface="Proxima Nova"/>
              <a:cs typeface="Proxima Nova"/>
              <a:sym typeface="Proxima Nova"/>
            </a:endParaRPr>
          </a:p>
        </p:txBody>
      </p:sp>
      <p:sp>
        <p:nvSpPr>
          <p:cNvPr id="338" name="Google Shape;338;p48"/>
          <p:cNvSpPr txBox="1"/>
          <p:nvPr/>
        </p:nvSpPr>
        <p:spPr>
          <a:xfrm>
            <a:off x="647325" y="91302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60</a:t>
            </a:r>
            <a:endParaRPr>
              <a:latin typeface="Proxima Nova"/>
              <a:ea typeface="Proxima Nova"/>
              <a:cs typeface="Proxima Nova"/>
              <a:sym typeface="Proxima Nova"/>
            </a:endParaRPr>
          </a:p>
        </p:txBody>
      </p:sp>
      <p:sp>
        <p:nvSpPr>
          <p:cNvPr id="339" name="Google Shape;339;p48"/>
          <p:cNvSpPr txBox="1"/>
          <p:nvPr/>
        </p:nvSpPr>
        <p:spPr>
          <a:xfrm>
            <a:off x="647325" y="317275"/>
            <a:ext cx="4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70</a:t>
            </a:r>
            <a:endParaRPr>
              <a:latin typeface="Proxima Nova"/>
              <a:ea typeface="Proxima Nova"/>
              <a:cs typeface="Proxima Nova"/>
              <a:sym typeface="Proxima Nova"/>
            </a:endParaRPr>
          </a:p>
        </p:txBody>
      </p:sp>
      <p:pic>
        <p:nvPicPr>
          <p:cNvPr id="340" name="Google Shape;340;p48"/>
          <p:cNvPicPr preferRelativeResize="0"/>
          <p:nvPr/>
        </p:nvPicPr>
        <p:blipFill>
          <a:blip r:embed="rId5">
            <a:alphaModFix/>
          </a:blip>
          <a:stretch>
            <a:fillRect/>
          </a:stretch>
        </p:blipFill>
        <p:spPr>
          <a:xfrm>
            <a:off x="889775" y="4352800"/>
            <a:ext cx="400200" cy="400200"/>
          </a:xfrm>
          <a:prstGeom prst="rect">
            <a:avLst/>
          </a:prstGeom>
          <a:noFill/>
          <a:ln>
            <a:noFill/>
          </a:ln>
        </p:spPr>
      </p:pic>
      <p:sp>
        <p:nvSpPr>
          <p:cNvPr id="341" name="Google Shape;341;p48"/>
          <p:cNvSpPr/>
          <p:nvPr/>
        </p:nvSpPr>
        <p:spPr>
          <a:xfrm>
            <a:off x="2095725" y="2672575"/>
            <a:ext cx="420900" cy="400200"/>
          </a:xfrm>
          <a:prstGeom prst="star4">
            <a:avLst>
              <a:gd fmla="val 125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8"/>
          <p:cNvSpPr/>
          <p:nvPr/>
        </p:nvSpPr>
        <p:spPr>
          <a:xfrm>
            <a:off x="3322375" y="2104525"/>
            <a:ext cx="420900" cy="400200"/>
          </a:xfrm>
          <a:prstGeom prst="star4">
            <a:avLst>
              <a:gd fmla="val 125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8"/>
          <p:cNvSpPr/>
          <p:nvPr/>
        </p:nvSpPr>
        <p:spPr>
          <a:xfrm>
            <a:off x="3322375" y="3296025"/>
            <a:ext cx="420900" cy="400200"/>
          </a:xfrm>
          <a:prstGeom prst="star4">
            <a:avLst>
              <a:gd fmla="val 125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8"/>
          <p:cNvSpPr/>
          <p:nvPr/>
        </p:nvSpPr>
        <p:spPr>
          <a:xfrm>
            <a:off x="4591725" y="2672575"/>
            <a:ext cx="420900" cy="400200"/>
          </a:xfrm>
          <a:prstGeom prst="star4">
            <a:avLst>
              <a:gd fmla="val 125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8"/>
          <p:cNvSpPr/>
          <p:nvPr/>
        </p:nvSpPr>
        <p:spPr>
          <a:xfrm>
            <a:off x="5229150" y="1508775"/>
            <a:ext cx="420900" cy="400200"/>
          </a:xfrm>
          <a:prstGeom prst="star4">
            <a:avLst>
              <a:gd fmla="val 125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8"/>
          <p:cNvSpPr/>
          <p:nvPr/>
        </p:nvSpPr>
        <p:spPr>
          <a:xfrm>
            <a:off x="6455800" y="2672575"/>
            <a:ext cx="420900" cy="400200"/>
          </a:xfrm>
          <a:prstGeom prst="star4">
            <a:avLst>
              <a:gd fmla="val 125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will we design the zipline control system?</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Let’s pretend we are on the zipline team and are responsible for designing the autonomous flight control system</a:t>
            </a:r>
            <a:endParaRPr/>
          </a:p>
          <a:p>
            <a:pPr indent="-342900" lvl="0" marL="457200" rtl="0" algn="l">
              <a:spcBef>
                <a:spcPts val="0"/>
              </a:spcBef>
              <a:spcAft>
                <a:spcPts val="0"/>
              </a:spcAft>
              <a:buSzPts val="1800"/>
              <a:buChar char="●"/>
            </a:pPr>
            <a:r>
              <a:rPr lang="en"/>
              <a:t>What steps do we take?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Come up with a </a:t>
            </a:r>
            <a:r>
              <a:rPr b="1" lang="en"/>
              <a:t>plan</a:t>
            </a:r>
            <a:endParaRPr b="1"/>
          </a:p>
          <a:p>
            <a:pPr indent="-342900" lvl="0" marL="457200" rtl="0" algn="l">
              <a:spcBef>
                <a:spcPts val="0"/>
              </a:spcBef>
              <a:spcAft>
                <a:spcPts val="0"/>
              </a:spcAft>
              <a:buSzPts val="1800"/>
              <a:buAutoNum type="arabicPeriod"/>
            </a:pPr>
            <a:r>
              <a:rPr b="1" lang="en"/>
              <a:t>Implement</a:t>
            </a:r>
            <a:r>
              <a:rPr lang="en"/>
              <a:t> our idea</a:t>
            </a:r>
            <a:endParaRPr/>
          </a:p>
          <a:p>
            <a:pPr indent="-342900" lvl="0" marL="457200" rtl="0" algn="l">
              <a:spcBef>
                <a:spcPts val="0"/>
              </a:spcBef>
              <a:spcAft>
                <a:spcPts val="0"/>
              </a:spcAft>
              <a:buSzPts val="1800"/>
              <a:buAutoNum type="arabicPeriod"/>
            </a:pPr>
            <a:r>
              <a:rPr b="1" lang="en"/>
              <a:t>Evaluate</a:t>
            </a:r>
            <a:r>
              <a:rPr lang="en"/>
              <a:t> its performance</a:t>
            </a:r>
            <a:endParaRPr/>
          </a:p>
        </p:txBody>
      </p:sp>
      <p:sp>
        <p:nvSpPr>
          <p:cNvPr id="78" name="Google Shape;78;p16"/>
          <p:cNvSpPr/>
          <p:nvPr/>
        </p:nvSpPr>
        <p:spPr>
          <a:xfrm flipH="1" rot="5400000">
            <a:off x="3410875" y="2832800"/>
            <a:ext cx="909000" cy="8001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nvSpPr>
        <p:spPr>
          <a:xfrm>
            <a:off x="4471475" y="2655650"/>
            <a:ext cx="13575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Proxima Nova"/>
                <a:ea typeface="Proxima Nova"/>
                <a:cs typeface="Proxima Nova"/>
                <a:sym typeface="Proxima Nova"/>
              </a:rPr>
              <a:t>The Design Cycle</a:t>
            </a:r>
            <a:endParaRPr sz="21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the benefits of designing in the real world?</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Simulation may not account for everything in the real world</a:t>
            </a:r>
            <a:endParaRPr/>
          </a:p>
          <a:p>
            <a:pPr indent="0" lvl="0" marL="0" rtl="0" algn="l">
              <a:spcBef>
                <a:spcPts val="1200"/>
              </a:spcBef>
              <a:spcAft>
                <a:spcPts val="0"/>
              </a:spcAft>
              <a:buNone/>
            </a:pPr>
            <a:r>
              <a:rPr lang="en"/>
              <a:t>Personal satisfaction</a:t>
            </a:r>
            <a:endParaRPr/>
          </a:p>
          <a:p>
            <a:pPr indent="0" lvl="0" marL="0" rtl="0" algn="l">
              <a:spcBef>
                <a:spcPts val="1200"/>
              </a:spcBef>
              <a:spcAft>
                <a:spcPts val="0"/>
              </a:spcAft>
              <a:buNone/>
            </a:pPr>
            <a:r>
              <a:rPr lang="en"/>
              <a:t>Existing solutions</a:t>
            </a:r>
            <a:endParaRPr/>
          </a:p>
          <a:p>
            <a:pPr indent="0" lvl="0" marL="0" rtl="0" algn="l">
              <a:spcBef>
                <a:spcPts val="1200"/>
              </a:spcBef>
              <a:spcAft>
                <a:spcPts val="0"/>
              </a:spcAft>
              <a:buNone/>
            </a:pPr>
            <a:r>
              <a:rPr lang="en"/>
              <a:t>Simulations may be more complicated</a:t>
            </a:r>
            <a:endParaRPr/>
          </a:p>
          <a:p>
            <a:pPr indent="0" lvl="0" marL="0" rtl="0" algn="l">
              <a:spcBef>
                <a:spcPts val="1200"/>
              </a:spcBef>
              <a:spcAft>
                <a:spcPts val="0"/>
              </a:spcAft>
              <a:buNone/>
            </a:pPr>
            <a:r>
              <a:rPr lang="en"/>
              <a:t>	-&gt; fluid dynamics, soft body robots, weather, complexity</a:t>
            </a:r>
            <a:endParaRPr/>
          </a:p>
          <a:p>
            <a:pPr indent="0" lvl="0" marL="0" rtl="0" algn="l">
              <a:spcBef>
                <a:spcPts val="1200"/>
              </a:spcBef>
              <a:spcAft>
                <a:spcPts val="1200"/>
              </a:spcAft>
              <a:buNone/>
            </a:pPr>
            <a:r>
              <a:rPr lang="en"/>
              <a:t>	-&gt; Human behavior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Learning to Walk via Deep Reinforcement Learning. Tuomas Haarnoja, Sehoon Ha, Aurick Zhou, Jie Tan, George Tucker, Sergey Levine. Robotics: Science and Systems (RSS). 2019.&#10;&#10;Abstract&#10;Deep reinforcement learning (deep RL) holds the promise of automating the acquisition of complex controllers that can map sensory inputs directly to low-level actions. In the domain of robotic locomotion, deep RL could enable learning locomotion skills with minimal engineering and without an explicit model of the robot dynamics. Unfortunately, applying deep RL to real-world robotic tasks is exceptionally difficult, primarily due to poor sample complexity and sensitivity to hyperparameters. While hyperparameters can be easily tuned in simulated domains, tuning may be prohibitively expensive on physical systems, such as legged robots, that can be damaged through extensive trial-and-error learning. In this paper, we propose a sample-efficient deep RL algorithm based on maximum entropy RL that requires minimal per-task tuning and only a modest number of trials to learn neural network policies. We apply this method to learning walking gaits on a real-world Minitaur robot. Our method can acquire a stable gait from scratch directly in the real world in about two hours, without relying on any model or simulation, and the resulting policy is robust to moderate variations in the environment. We further show that our algorithm achieves state-of-the-art performance on simulated benchmarks with a single set of hyperparameters. Videos of training and the learned policy can be found on the project website." id="90" name="Google Shape;90;p18" title="Learning to Walk via Deep Reinforcement Learning">
            <a:hlinkClick r:id="rId3"/>
          </p:cNvPr>
          <p:cNvPicPr preferRelativeResize="0"/>
          <p:nvPr/>
        </p:nvPicPr>
        <p:blipFill>
          <a:blip r:embed="rId4">
            <a:alphaModFix/>
          </a:blip>
          <a:stretch>
            <a:fillRect/>
          </a:stretch>
        </p:blipFill>
        <p:spPr>
          <a:xfrm>
            <a:off x="11825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the challenges of designing in the real world?</a:t>
            </a:r>
            <a:endParaRPr/>
          </a:p>
          <a:p>
            <a:pPr indent="0" lvl="0" marL="0" rtl="0" algn="l">
              <a:spcBef>
                <a:spcPts val="0"/>
              </a:spcBef>
              <a:spcAft>
                <a:spcPts val="0"/>
              </a:spcAft>
              <a:buNone/>
            </a:pPr>
            <a:r>
              <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Cost -&gt; Robots are expensive!</a:t>
            </a:r>
            <a:endParaRPr/>
          </a:p>
          <a:p>
            <a:pPr indent="-342900" lvl="0" marL="457200" rtl="0" algn="l">
              <a:spcBef>
                <a:spcPts val="1200"/>
              </a:spcBef>
              <a:spcAft>
                <a:spcPts val="0"/>
              </a:spcAft>
              <a:buSzPts val="1800"/>
              <a:buChar char="●"/>
            </a:pPr>
            <a:r>
              <a:rPr lang="en"/>
              <a:t>Robot can break</a:t>
            </a:r>
            <a:endParaRPr/>
          </a:p>
          <a:p>
            <a:pPr indent="-342900" lvl="0" marL="457200" rtl="0" algn="l">
              <a:spcBef>
                <a:spcPts val="0"/>
              </a:spcBef>
              <a:spcAft>
                <a:spcPts val="0"/>
              </a:spcAft>
              <a:buSzPts val="1800"/>
              <a:buChar char="●"/>
            </a:pPr>
            <a:r>
              <a:rPr lang="en"/>
              <a:t>Design</a:t>
            </a:r>
            <a:endParaRPr/>
          </a:p>
          <a:p>
            <a:pPr indent="0" lvl="0" marL="0" rtl="0" algn="l">
              <a:spcBef>
                <a:spcPts val="1200"/>
              </a:spcBef>
              <a:spcAft>
                <a:spcPts val="0"/>
              </a:spcAft>
              <a:buNone/>
            </a:pPr>
            <a:r>
              <a:rPr lang="en"/>
              <a:t>Danger to humans</a:t>
            </a:r>
            <a:endParaRPr/>
          </a:p>
          <a:p>
            <a:pPr indent="0" lvl="0" marL="0" rtl="0" algn="l">
              <a:spcBef>
                <a:spcPts val="1200"/>
              </a:spcBef>
              <a:spcAft>
                <a:spcPts val="0"/>
              </a:spcAft>
              <a:buNone/>
            </a:pPr>
            <a:r>
              <a:rPr lang="en"/>
              <a:t>You don’t access to all possible operating conditions</a:t>
            </a:r>
            <a:endParaRPr/>
          </a:p>
          <a:p>
            <a:pPr indent="0" lvl="0" marL="0" rtl="0" algn="l">
              <a:spcBef>
                <a:spcPts val="1200"/>
              </a:spcBef>
              <a:spcAft>
                <a:spcPts val="0"/>
              </a:spcAft>
              <a:buNone/>
            </a:pPr>
            <a:r>
              <a:rPr lang="en"/>
              <a:t>People lose trust in the system if you see it fail</a:t>
            </a:r>
            <a:endParaRPr/>
          </a:p>
          <a:p>
            <a:pPr indent="0" lvl="0" marL="0" rtl="0" algn="l">
              <a:spcBef>
                <a:spcPts val="1200"/>
              </a:spcBef>
              <a:spcAft>
                <a:spcPts val="1200"/>
              </a:spcAft>
              <a:buNone/>
            </a:pPr>
            <a:r>
              <a:rPr lang="en"/>
              <a:t>Faster than real time.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02" name="Google Shape;102;p20"/>
          <p:cNvPicPr preferRelativeResize="0"/>
          <p:nvPr/>
        </p:nvPicPr>
        <p:blipFill>
          <a:blip r:embed="rId3">
            <a:alphaModFix/>
          </a:blip>
          <a:stretch>
            <a:fillRect/>
          </a:stretch>
        </p:blipFill>
        <p:spPr>
          <a:xfrm>
            <a:off x="479625" y="1139825"/>
            <a:ext cx="1819275" cy="2514600"/>
          </a:xfrm>
          <a:prstGeom prst="rect">
            <a:avLst/>
          </a:prstGeom>
          <a:noFill/>
          <a:ln>
            <a:noFill/>
          </a:ln>
        </p:spPr>
      </p:pic>
      <p:pic>
        <p:nvPicPr>
          <p:cNvPr id="103" name="Google Shape;103;p20"/>
          <p:cNvPicPr preferRelativeResize="0"/>
          <p:nvPr/>
        </p:nvPicPr>
        <p:blipFill rotWithShape="1">
          <a:blip r:embed="rId4">
            <a:alphaModFix/>
          </a:blip>
          <a:srcRect b="0" l="16772" r="19013" t="0"/>
          <a:stretch/>
        </p:blipFill>
        <p:spPr>
          <a:xfrm>
            <a:off x="2865650" y="1452550"/>
            <a:ext cx="2629875" cy="2238375"/>
          </a:xfrm>
          <a:prstGeom prst="rect">
            <a:avLst/>
          </a:prstGeom>
          <a:noFill/>
          <a:ln>
            <a:noFill/>
          </a:ln>
        </p:spPr>
      </p:pic>
      <p:pic>
        <p:nvPicPr>
          <p:cNvPr id="104" name="Google Shape;104;p20"/>
          <p:cNvPicPr preferRelativeResize="0"/>
          <p:nvPr/>
        </p:nvPicPr>
        <p:blipFill>
          <a:blip r:embed="rId5">
            <a:alphaModFix/>
          </a:blip>
          <a:stretch>
            <a:fillRect/>
          </a:stretch>
        </p:blipFill>
        <p:spPr>
          <a:xfrm>
            <a:off x="5781225" y="1630650"/>
            <a:ext cx="3131626" cy="17615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do we do instead?</a:t>
            </a:r>
            <a:endParaRPr/>
          </a:p>
        </p:txBody>
      </p:sp>
      <p:sp>
        <p:nvSpPr>
          <p:cNvPr id="110" name="Google Shape;110;p21"/>
          <p:cNvSpPr txBox="1"/>
          <p:nvPr>
            <p:ph type="title"/>
          </p:nvPr>
        </p:nvSpPr>
        <p:spPr>
          <a:xfrm>
            <a:off x="669625" y="3360325"/>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Use Modeling and Simulation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